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321" r:id="rId2"/>
    <p:sldId id="327" r:id="rId3"/>
    <p:sldId id="328" r:id="rId4"/>
    <p:sldId id="341" r:id="rId5"/>
    <p:sldId id="339" r:id="rId6"/>
    <p:sldId id="340" r:id="rId7"/>
    <p:sldId id="332" r:id="rId8"/>
    <p:sldId id="342" r:id="rId9"/>
    <p:sldId id="343" r:id="rId10"/>
    <p:sldId id="344" r:id="rId11"/>
    <p:sldId id="345" r:id="rId12"/>
    <p:sldId id="337" r:id="rId13"/>
  </p:sldIdLst>
  <p:sldSz cx="9144000" cy="6858000" type="screen4x3"/>
  <p:notesSz cx="6858000" cy="9674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70E83"/>
    <a:srgbClr val="000066"/>
    <a:srgbClr val="FAD54C"/>
    <a:srgbClr val="E70B0B"/>
    <a:srgbClr val="ECEFF2"/>
    <a:srgbClr val="D2D9E2"/>
    <a:srgbClr val="B0BDCC"/>
    <a:srgbClr val="C8D2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491" autoAdjust="0"/>
  </p:normalViewPr>
  <p:slideViewPr>
    <p:cSldViewPr snapToGrid="0" snapToObjects="1">
      <p:cViewPr varScale="1">
        <p:scale>
          <a:sx n="57" d="100"/>
          <a:sy n="57" d="100"/>
        </p:scale>
        <p:origin x="-276" y="-96"/>
      </p:cViewPr>
      <p:guideLst>
        <p:guide orient="horz" pos="2160"/>
        <p:guide pos="455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notesViewPr>
    <p:cSldViewPr snapToGrid="0" snapToObjects="1">
      <p:cViewPr varScale="1">
        <p:scale>
          <a:sx n="74" d="100"/>
          <a:sy n="74" d="100"/>
        </p:scale>
        <p:origin x="-1668" y="-108"/>
      </p:cViewPr>
      <p:guideLst>
        <p:guide orient="horz" pos="304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195AE3BF-A2C6-4596-A795-7DF1B63BADC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674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1238" y="725488"/>
            <a:ext cx="4833937" cy="3625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95813"/>
            <a:ext cx="5484813" cy="435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88450"/>
            <a:ext cx="29702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188450"/>
            <a:ext cx="297021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0F235854-620E-48AE-9461-AA0907316247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9192C-B469-4CFA-BC7A-1AC072FAD89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3FE33980-1C48-48A5-BB38-4E0086844D0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8938"/>
            <a:ext cx="2057400" cy="58658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8938"/>
            <a:ext cx="6019800" cy="58658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CE960EFF-0568-49B3-932D-211B61BA5D7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60960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377950"/>
            <a:ext cx="8229600" cy="4876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30625" y="64722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10065339-7779-4942-B250-C236F2F6B74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2CD8CD-98FB-46AC-9FDA-91DFBE97F9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795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795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176CEE-E653-4553-B53D-FD13B96C6B4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459C6-65E2-468B-991A-D4645DEAC4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AAFEE-DC44-428C-9E73-15969746C68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4C9D83-E5D3-4840-8E2B-8C5359F71E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BBA8A-20C8-40DB-A7F6-9AF5E153F65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6DB06-7A4C-42D2-89C3-591803DEE66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795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0"/>
            <a:r>
              <a:rPr lang="de-DE" smtClean="0"/>
              <a:t>Zweite Ebene</a:t>
            </a:r>
          </a:p>
          <a:p>
            <a:pPr lvl="0"/>
            <a:r>
              <a:rPr lang="de-DE" smtClean="0"/>
              <a:t>Dritte Ebene</a:t>
            </a:r>
          </a:p>
          <a:p>
            <a:pPr lvl="0"/>
            <a:r>
              <a:rPr lang="de-DE" smtClean="0"/>
              <a:t>Vierte Ebene</a:t>
            </a:r>
          </a:p>
          <a:p>
            <a:pPr lvl="0"/>
            <a:r>
              <a:rPr lang="de-DE" smtClean="0"/>
              <a:t>Fünfte Ebene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2016" y="6446480"/>
            <a:ext cx="2133600" cy="41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170E83"/>
                </a:solidFill>
                <a:latin typeface="+mn-lt"/>
              </a:defRPr>
            </a:lvl1pPr>
          </a:lstStyle>
          <a:p>
            <a:fld id="{4165643C-076D-490A-B253-3480417F6E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5725" name="Rectangle 13"/>
          <p:cNvSpPr>
            <a:spLocks noChangeArrowheads="1"/>
          </p:cNvSpPr>
          <p:nvPr userDrawn="1"/>
        </p:nvSpPr>
        <p:spPr bwMode="auto">
          <a:xfrm>
            <a:off x="7132638" y="6461125"/>
            <a:ext cx="163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de-DE" sz="10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www.fh-diakonie.de</a:t>
            </a:r>
          </a:p>
        </p:txBody>
      </p:sp>
      <p:pic>
        <p:nvPicPr>
          <p:cNvPr id="115727" name="Picture 15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7063" y="188913"/>
            <a:ext cx="1831975" cy="733425"/>
          </a:xfrm>
          <a:prstGeom prst="rect">
            <a:avLst/>
          </a:prstGeom>
          <a:noFill/>
        </p:spPr>
      </p:pic>
      <p:pic>
        <p:nvPicPr>
          <p:cNvPr id="115734" name="Picture 22" descr="Diakonie_Wort_Bild_Marke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540500"/>
            <a:ext cx="1270000" cy="176213"/>
          </a:xfrm>
          <a:prstGeom prst="rect">
            <a:avLst/>
          </a:prstGeom>
          <a:noFill/>
        </p:spPr>
      </p:pic>
      <p:sp>
        <p:nvSpPr>
          <p:cNvPr id="115735" name="Line 23"/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19050">
            <a:solidFill>
              <a:srgbClr val="C8D2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5736" name="Line 24"/>
          <p:cNvSpPr>
            <a:spLocks noChangeShapeType="1"/>
          </p:cNvSpPr>
          <p:nvPr userDrawn="1"/>
        </p:nvSpPr>
        <p:spPr bwMode="auto">
          <a:xfrm>
            <a:off x="0" y="6415088"/>
            <a:ext cx="9144000" cy="0"/>
          </a:xfrm>
          <a:prstGeom prst="line">
            <a:avLst/>
          </a:prstGeom>
          <a:noFill/>
          <a:ln w="19050">
            <a:solidFill>
              <a:srgbClr val="C8D2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ernvonmir.fh-diakoni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9467" b="10566"/>
          <a:stretch>
            <a:fillRect/>
          </a:stretch>
        </p:blipFill>
        <p:spPr bwMode="auto">
          <a:xfrm>
            <a:off x="0" y="2022765"/>
            <a:ext cx="9144000" cy="4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0089-3F72-404C-9CA1-5DEC12ED78C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50" y="360218"/>
            <a:ext cx="8229600" cy="117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017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70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„LERN VON MIR“</a:t>
            </a:r>
          </a:p>
          <a:p>
            <a:pPr marL="0" marR="0" lvl="0" indent="0" defTabSz="914400" rtl="0" eaLnBrk="1" fontAlgn="base" latinLnBrk="0" hangingPunct="1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buClr>
                <a:srgbClr val="09017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Unterstützung von Menschen mit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Demenz in Allgemeinkrankenhäusern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utiger 45 Light" pitchFamily="34" charset="0"/>
              <a:ea typeface="+mn-ea"/>
              <a:cs typeface="+mn-cs"/>
            </a:endParaRPr>
          </a:p>
        </p:txBody>
      </p:sp>
      <p:pic>
        <p:nvPicPr>
          <p:cNvPr id="10" name="Picture 23" descr="GMHIEC logo 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704" y="6179127"/>
            <a:ext cx="13684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7200" y="5638800"/>
            <a:ext cx="7256206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spc="-150" dirty="0" smtClean="0">
                <a:solidFill>
                  <a:schemeClr val="accent3"/>
                </a:solidFill>
                <a:latin typeface="+mj-lt"/>
              </a:rPr>
              <a:t>Modul 4 – </a:t>
            </a:r>
            <a:r>
              <a:rPr lang="de-DE" sz="2800" kern="0" spc="-150" dirty="0" smtClean="0">
                <a:solidFill>
                  <a:schemeClr val="accent3"/>
                </a:solidFill>
                <a:latin typeface="+mj-lt"/>
              </a:rPr>
              <a:t>Der Einfluss der Krankenhausumgebung</a:t>
            </a:r>
            <a:endParaRPr lang="de-DE" sz="2800" kern="0" spc="-15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or sur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24" y="1254042"/>
            <a:ext cx="7235825" cy="462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60364" y="5976563"/>
            <a:ext cx="4840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 3" pitchFamily="18" charset="2"/>
              <a:buNone/>
            </a:pPr>
            <a:r>
              <a:rPr lang="en-US" sz="1200" dirty="0" smtClean="0">
                <a:latin typeface="+mj-lt"/>
              </a:rPr>
              <a:t>The King’s Fund Enhancing the Healing Environment Photo Library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ook table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46236" y="1155840"/>
            <a:ext cx="7243214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60364" y="5976563"/>
            <a:ext cx="4840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 3" pitchFamily="18" charset="2"/>
              <a:buNone/>
            </a:pPr>
            <a:r>
              <a:rPr lang="en-US" sz="1200" dirty="0" smtClean="0">
                <a:latin typeface="+mj-lt"/>
              </a:rPr>
              <a:t>The King’s Fund Enhancing the Healing Environment Photo Library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dirty="0" smtClean="0"/>
              <a:t>Gibt es Fragen?</a:t>
            </a:r>
            <a:endParaRPr lang="de-DE" sz="6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47854" y="6118981"/>
            <a:ext cx="73976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i="1" dirty="0" smtClean="0">
                <a:latin typeface="Calibri" pitchFamily="34" charset="0"/>
              </a:rPr>
              <a:t>Copyright der deutschen Version ©. Fachhochschule der Diakonie, Grete-Reich-Weg 9, 33617 Bielefeld. Alle Rechte vorbehalten</a:t>
            </a:r>
            <a:r>
              <a:rPr lang="de-DE" sz="800" b="1" i="1" dirty="0" smtClean="0">
                <a:latin typeface="Calibri" pitchFamily="34" charset="0"/>
              </a:rPr>
              <a:t>. </a:t>
            </a:r>
            <a:r>
              <a:rPr lang="de-DE" sz="800" b="1" i="1" dirty="0" smtClean="0">
                <a:solidFill>
                  <a:srgbClr val="00B0F0"/>
                </a:solidFill>
                <a:latin typeface="Calibri" pitchFamily="34" charset="0"/>
                <a:hlinkClick r:id="rId2"/>
              </a:rPr>
              <a:t>www.lernvonmir.fh-diakonie.de</a:t>
            </a:r>
            <a:r>
              <a:rPr lang="de-DE" sz="800" b="1" i="1" dirty="0" smtClean="0">
                <a:latin typeface="Calibri" pitchFamily="34" charset="0"/>
              </a:rPr>
              <a:t> </a:t>
            </a:r>
          </a:p>
        </p:txBody>
      </p:sp>
      <p:pic>
        <p:nvPicPr>
          <p:cNvPr id="8" name="Picture 23" descr="GMHIEC logo 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136" y="6430622"/>
            <a:ext cx="86600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Ziele</a:t>
            </a:r>
          </a:p>
          <a:p>
            <a:pPr marL="179388">
              <a:spcAft>
                <a:spcPts val="2400"/>
              </a:spcAft>
              <a:defRPr/>
            </a:pPr>
            <a:endParaRPr lang="de-DE" sz="100" dirty="0" smtClean="0">
              <a:solidFill>
                <a:srgbClr val="FFFFFF"/>
              </a:solidFill>
            </a:endParaRP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Erkennen der Teile einer Krankenhausumgebung, die für Menschen mit Demenz eine Herausforderung darstellen</a:t>
            </a:r>
          </a:p>
          <a:p>
            <a:pPr marL="179388">
              <a:spcAft>
                <a:spcPts val="2400"/>
              </a:spcAft>
              <a:defRPr/>
            </a:pPr>
            <a:endParaRPr lang="de-DE" sz="100" dirty="0" smtClean="0">
              <a:solidFill>
                <a:srgbClr val="FFFFFF"/>
              </a:solidFill>
            </a:endParaRP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Ideen entwickeln für praktische und umsetzbare Verbesserung in der Einrichtung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4855691" cy="158693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1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cs typeface="Arial" charset="0"/>
              </a:rPr>
              <a:t>Welche Elemente der Krankenhausumgebung können für Menschen mit Demenz Ursache für Schwierigkeiten sein?</a:t>
            </a:r>
            <a:endParaRPr lang="de-DE" sz="2800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1" name="Picture 9" descr="CCU_Flooring_2.TIF"/>
          <p:cNvPicPr>
            <a:picLocks noChangeAspect="1"/>
          </p:cNvPicPr>
          <p:nvPr/>
        </p:nvPicPr>
        <p:blipFill>
          <a:blip r:embed="rId2" cstate="print"/>
          <a:srcRect t="6490"/>
          <a:stretch>
            <a:fillRect/>
          </a:stretch>
        </p:blipFill>
        <p:spPr bwMode="auto">
          <a:xfrm>
            <a:off x="442450" y="3110753"/>
            <a:ext cx="4841648" cy="300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DSC_0037.jpg"/>
          <p:cNvPicPr>
            <a:picLocks noChangeAspect="1"/>
          </p:cNvPicPr>
          <p:nvPr/>
        </p:nvPicPr>
        <p:blipFill>
          <a:blip r:embed="rId3" cstate="print"/>
          <a:srcRect b="1237"/>
          <a:stretch>
            <a:fillRect/>
          </a:stretch>
        </p:blipFill>
        <p:spPr bwMode="auto">
          <a:xfrm>
            <a:off x="5469981" y="1380386"/>
            <a:ext cx="3181432" cy="47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442450" y="3071814"/>
            <a:ext cx="4461244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Eine klare, eindeutige Beschilderung in einer angemessenen Größe, die so-wohl Worte wie Bilder nutzt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Gegenstände / Bilder / Hinweise, die Bereiche bezeichnen und </a:t>
            </a:r>
            <a:r>
              <a:rPr lang="de-DE" dirty="0" err="1" smtClean="0">
                <a:solidFill>
                  <a:srgbClr val="FFFFFF"/>
                </a:solidFill>
              </a:rPr>
              <a:t>unterschei</a:t>
            </a:r>
            <a:r>
              <a:rPr lang="de-DE" dirty="0" smtClean="0">
                <a:solidFill>
                  <a:srgbClr val="FFFFFF"/>
                </a:solidFill>
              </a:rPr>
              <a:t>-den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Geländer mit kräftigen Farben, die sich von den Wänden abheben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Wände und Böden, die sich klar durch Farbkontraste unterscheiden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442450" y="1380385"/>
            <a:ext cx="8244000" cy="9029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Gestaltung einer „erträglichen“ Krankenhausumgebung für Menschen mit Demenz </a:t>
            </a:r>
            <a:r>
              <a:rPr lang="de-DE" sz="2400" dirty="0" smtClean="0">
                <a:solidFill>
                  <a:schemeClr val="bg1"/>
                </a:solidFill>
                <a:sym typeface="Wingdings"/>
              </a:rPr>
              <a:t>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Rounded Rectangle 1"/>
          <p:cNvSpPr/>
          <p:nvPr/>
        </p:nvSpPr>
        <p:spPr>
          <a:xfrm>
            <a:off x="442450" y="2383701"/>
            <a:ext cx="4461244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/>
              <a:t>Orientierung – was hilft?</a:t>
            </a:r>
          </a:p>
        </p:txBody>
      </p:sp>
      <p:sp>
        <p:nvSpPr>
          <p:cNvPr id="9" name="Rounded Rectangle 1"/>
          <p:cNvSpPr/>
          <p:nvPr/>
        </p:nvSpPr>
        <p:spPr>
          <a:xfrm>
            <a:off x="5056094" y="3071814"/>
            <a:ext cx="3630356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Vermeidung von Geräuschen, wo es möglich ist. Besonders nachts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endParaRPr lang="de-DE" dirty="0" smtClean="0">
              <a:solidFill>
                <a:srgbClr val="FFFFFF"/>
              </a:solidFill>
            </a:endParaRP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Möglichkeiten für Patienten bieten, sich in ruhige Bereiche zurückziehen zu können</a:t>
            </a:r>
          </a:p>
        </p:txBody>
      </p:sp>
      <p:sp>
        <p:nvSpPr>
          <p:cNvPr id="10" name="Rounded Rectangle 1"/>
          <p:cNvSpPr/>
          <p:nvPr/>
        </p:nvSpPr>
        <p:spPr>
          <a:xfrm>
            <a:off x="5056094" y="2383701"/>
            <a:ext cx="3630356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/>
              <a:t>Geräusche – was hilft?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6" grpId="0" build="p" animBg="1"/>
      <p:bldP spid="9" grpId="0" build="p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/>
          <p:cNvSpPr/>
          <p:nvPr/>
        </p:nvSpPr>
        <p:spPr>
          <a:xfrm>
            <a:off x="442450" y="1380385"/>
            <a:ext cx="8244000" cy="9029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Gestaltung einer „erträglichen“ Krankenhausumgebung für Menschen mit Demenz </a:t>
            </a:r>
            <a:r>
              <a:rPr lang="de-DE" sz="2400" dirty="0" smtClean="0">
                <a:solidFill>
                  <a:schemeClr val="bg1"/>
                </a:solidFill>
                <a:sym typeface="Wingdings"/>
              </a:rPr>
              <a:t>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9" name="Rounded Rectangle 1"/>
          <p:cNvSpPr/>
          <p:nvPr/>
        </p:nvSpPr>
        <p:spPr>
          <a:xfrm>
            <a:off x="448084" y="3071814"/>
            <a:ext cx="3630356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Helles,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aber nicht blendendes, natürliches Licht,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wo es möglich ist</a:t>
            </a:r>
          </a:p>
        </p:txBody>
      </p:sp>
      <p:sp>
        <p:nvSpPr>
          <p:cNvPr id="10" name="Rounded Rectangle 1"/>
          <p:cNvSpPr/>
          <p:nvPr/>
        </p:nvSpPr>
        <p:spPr>
          <a:xfrm>
            <a:off x="448084" y="2383701"/>
            <a:ext cx="3630356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pc="-150" dirty="0" smtClean="0"/>
              <a:t>Beleuchtung – was hilft?</a:t>
            </a:r>
          </a:p>
        </p:txBody>
      </p:sp>
      <p:sp>
        <p:nvSpPr>
          <p:cNvPr id="11" name="Rounded Rectangle 1"/>
          <p:cNvSpPr/>
          <p:nvPr/>
        </p:nvSpPr>
        <p:spPr>
          <a:xfrm>
            <a:off x="4225206" y="3071814"/>
            <a:ext cx="4461244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Vermeidung von unnötigen Wegen für den Patienten auf oder zwischen den Stationen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Familiäre Gegenstände von zu Hause auf dem Nachtschrank 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Unterscheidungsmerkmale, die dem Patienten helfen, das eigene Bett oder Bereiche zu finden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Interessante Bilder in den Gemein-</a:t>
            </a:r>
            <a:r>
              <a:rPr lang="de-DE" dirty="0" err="1" smtClean="0">
                <a:solidFill>
                  <a:srgbClr val="FFFFFF"/>
                </a:solidFill>
              </a:rPr>
              <a:t>schaftsräumen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"/>
          <p:cNvSpPr/>
          <p:nvPr/>
        </p:nvSpPr>
        <p:spPr>
          <a:xfrm>
            <a:off x="4225206" y="2383701"/>
            <a:ext cx="4461244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/>
              <a:t>Vertrautheit – was hilft?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/>
          <p:cNvSpPr/>
          <p:nvPr/>
        </p:nvSpPr>
        <p:spPr>
          <a:xfrm>
            <a:off x="442450" y="1380385"/>
            <a:ext cx="8244000" cy="9029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Gestaltung einer „erträglichen“ Krankenhausumgebung für Menschen mit Demenz </a:t>
            </a:r>
            <a:r>
              <a:rPr lang="de-DE" sz="2400" dirty="0" smtClean="0">
                <a:solidFill>
                  <a:schemeClr val="bg1"/>
                </a:solidFill>
                <a:sym typeface="Wingdings"/>
              </a:rPr>
              <a:t>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9" name="Rounded Rectangle 1"/>
          <p:cNvSpPr/>
          <p:nvPr/>
        </p:nvSpPr>
        <p:spPr>
          <a:xfrm>
            <a:off x="448084" y="3071814"/>
            <a:ext cx="3630356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Böden,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die nicht blendend reflektieren,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einheitlicher Farbe,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bei der z. B. Muster und abrupte Wechsel vermieden werden</a:t>
            </a:r>
          </a:p>
        </p:txBody>
      </p:sp>
      <p:sp>
        <p:nvSpPr>
          <p:cNvPr id="10" name="Rounded Rectangle 1"/>
          <p:cNvSpPr/>
          <p:nvPr/>
        </p:nvSpPr>
        <p:spPr>
          <a:xfrm>
            <a:off x="448084" y="2383701"/>
            <a:ext cx="3630356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pc="-150" dirty="0" smtClean="0"/>
              <a:t>Fußböden – was hilft?</a:t>
            </a:r>
          </a:p>
        </p:txBody>
      </p:sp>
      <p:sp>
        <p:nvSpPr>
          <p:cNvPr id="11" name="Rounded Rectangle 1"/>
          <p:cNvSpPr/>
          <p:nvPr/>
        </p:nvSpPr>
        <p:spPr>
          <a:xfrm>
            <a:off x="4225206" y="3071814"/>
            <a:ext cx="4461244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Gemeinschaftsräume, die sowohl </a:t>
            </a:r>
            <a:r>
              <a:rPr lang="de-DE" dirty="0" err="1" smtClean="0">
                <a:solidFill>
                  <a:srgbClr val="FFFFFF"/>
                </a:solidFill>
              </a:rPr>
              <a:t>ge-mütlich</a:t>
            </a:r>
            <a:r>
              <a:rPr lang="de-DE" dirty="0" smtClean="0">
                <a:solidFill>
                  <a:srgbClr val="FFFFFF"/>
                </a:solidFill>
              </a:rPr>
              <a:t> wie interessant sind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Möglichkeiten, einen Außenbereich oder andere Angebote im Kranken-haus, wie z.B. Geschäfte oder Cafés, zu erreichen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Dinge zum Anschauen, z. B. Bilder / Wandbehänge / Aussicht aus Fenstern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Bücher und interessante Gegenstände </a:t>
            </a:r>
          </a:p>
        </p:txBody>
      </p:sp>
      <p:sp>
        <p:nvSpPr>
          <p:cNvPr id="12" name="Rounded Rectangle 1"/>
          <p:cNvSpPr/>
          <p:nvPr/>
        </p:nvSpPr>
        <p:spPr>
          <a:xfrm>
            <a:off x="4225206" y="2383701"/>
            <a:ext cx="4461244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/>
              <a:t>Beschäftigung / Entspannung</a:t>
            </a:r>
            <a:br>
              <a:rPr lang="de-DE" sz="2000" dirty="0" smtClean="0"/>
            </a:br>
            <a:r>
              <a:rPr lang="de-DE" sz="2000" dirty="0" smtClean="0"/>
              <a:t>– was hilft?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442450" y="3071814"/>
            <a:ext cx="3959221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Eine ruhige und leise Umgebung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Die Möglichkeit, wenn jemand möchte, in Gemeinschaft zu essen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Unterschiedliche Farben für Teller und Tassen, die sich vom Tablett oder Tisch abheben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442450" y="1380385"/>
            <a:ext cx="8244000" cy="9029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Gestaltung einer „erträglichen“ Krankenhausumgebung für Menschen mit Demenz </a:t>
            </a:r>
            <a:r>
              <a:rPr lang="de-DE" sz="2400" dirty="0" smtClean="0">
                <a:solidFill>
                  <a:schemeClr val="bg1"/>
                </a:solidFill>
                <a:sym typeface="Wingdings"/>
              </a:rPr>
              <a:t>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Rounded Rectangle 1"/>
          <p:cNvSpPr/>
          <p:nvPr/>
        </p:nvSpPr>
        <p:spPr>
          <a:xfrm>
            <a:off x="442450" y="2383701"/>
            <a:ext cx="3959221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/>
              <a:t>Mahlzeiten – was hilft?</a:t>
            </a:r>
          </a:p>
        </p:txBody>
      </p:sp>
      <p:sp>
        <p:nvSpPr>
          <p:cNvPr id="9" name="Rounded Rectangle 1"/>
          <p:cNvSpPr/>
          <p:nvPr/>
        </p:nvSpPr>
        <p:spPr>
          <a:xfrm>
            <a:off x="4554071" y="3071814"/>
            <a:ext cx="4132379" cy="295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Eine warme, helle und Privatsphäre </a:t>
            </a:r>
            <a:r>
              <a:rPr lang="de-DE" smtClean="0">
                <a:solidFill>
                  <a:srgbClr val="FFFFFF"/>
                </a:solidFill>
              </a:rPr>
              <a:t>bietende Atmosphäre</a:t>
            </a:r>
            <a:endParaRPr lang="de-DE" dirty="0" smtClean="0">
              <a:solidFill>
                <a:srgbClr val="FFFFFF"/>
              </a:solidFill>
            </a:endParaRP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endParaRPr lang="de-DE" dirty="0" smtClean="0">
              <a:solidFill>
                <a:srgbClr val="FFFFFF"/>
              </a:solidFill>
            </a:endParaRP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Klare Beschilderung</a:t>
            </a: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endParaRPr lang="de-DE" dirty="0" smtClean="0">
              <a:solidFill>
                <a:srgbClr val="FFFFFF"/>
              </a:solidFill>
            </a:endParaRPr>
          </a:p>
          <a:p>
            <a:pPr marL="93663" indent="4763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srgbClr val="FFFFFF"/>
                </a:solidFill>
              </a:rPr>
              <a:t>So „</a:t>
            </a:r>
            <a:r>
              <a:rPr lang="de-DE" dirty="0" err="1" smtClean="0">
                <a:solidFill>
                  <a:srgbClr val="FFFFFF"/>
                </a:solidFill>
              </a:rPr>
              <a:t>unklinisch</a:t>
            </a:r>
            <a:r>
              <a:rPr lang="de-DE" dirty="0" smtClean="0">
                <a:solidFill>
                  <a:srgbClr val="FFFFFF"/>
                </a:solidFill>
              </a:rPr>
              <a:t>“ wie möglich</a:t>
            </a:r>
          </a:p>
        </p:txBody>
      </p:sp>
      <p:sp>
        <p:nvSpPr>
          <p:cNvPr id="10" name="Rounded Rectangle 1"/>
          <p:cNvSpPr/>
          <p:nvPr/>
        </p:nvSpPr>
        <p:spPr>
          <a:xfrm>
            <a:off x="4554071" y="2383701"/>
            <a:ext cx="4132379" cy="5925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pc="-150" dirty="0" smtClean="0"/>
              <a:t>Toiletten und Bäder – was hilft?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54071" y="6021388"/>
            <a:ext cx="4132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 3" pitchFamily="18" charset="2"/>
              <a:buNone/>
            </a:pPr>
            <a:r>
              <a:rPr lang="en-GB" sz="1200" dirty="0" err="1" smtClean="0">
                <a:latin typeface="+mj-lt"/>
              </a:rPr>
              <a:t>Übernommen</a:t>
            </a:r>
            <a:r>
              <a:rPr lang="en-GB" sz="1200" dirty="0" smtClean="0">
                <a:latin typeface="+mj-lt"/>
              </a:rPr>
              <a:t> von: Dementia </a:t>
            </a:r>
            <a:r>
              <a:rPr lang="en-GB" sz="1200" dirty="0">
                <a:latin typeface="+mj-lt"/>
              </a:rPr>
              <a:t>Service Development Centre (2009)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6" grpId="0" build="p" animBg="1"/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60364" y="5976563"/>
            <a:ext cx="4840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 3" pitchFamily="18" charset="2"/>
              <a:buNone/>
            </a:pPr>
            <a:r>
              <a:rPr lang="en-US" sz="1200" dirty="0" smtClean="0">
                <a:latin typeface="+mj-lt"/>
              </a:rPr>
              <a:t>The King’s Fund Enhancing the Healing Environment Photo Library</a:t>
            </a:r>
            <a:endParaRPr lang="en-US" sz="1200" dirty="0">
              <a:latin typeface="+mj-lt"/>
            </a:endParaRPr>
          </a:p>
        </p:txBody>
      </p:sp>
      <p:pic>
        <p:nvPicPr>
          <p:cNvPr id="12" name="Picture 2" descr="Beds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53625" y="1155428"/>
            <a:ext cx="723582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rridor 2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53625" y="1155428"/>
            <a:ext cx="7235825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4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60364" y="5976563"/>
            <a:ext cx="4840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Wingdings 3" pitchFamily="18" charset="2"/>
              <a:buNone/>
            </a:pPr>
            <a:r>
              <a:rPr lang="en-US" sz="1200" dirty="0" smtClean="0">
                <a:latin typeface="+mj-lt"/>
              </a:rPr>
              <a:t>The King’s Fund Enhancing the Healing Environment Photo Library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Ebene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491</Words>
  <Application>Microsoft Office PowerPoint</Application>
  <PresentationFormat>Bildschirmpräsentation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Ebene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vscheven</dc:creator>
  <cp:lastModifiedBy>Eickhoff</cp:lastModifiedBy>
  <cp:revision>221</cp:revision>
  <dcterms:modified xsi:type="dcterms:W3CDTF">2015-05-21T20:30:12Z</dcterms:modified>
</cp:coreProperties>
</file>