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18"/>
  </p:notesMasterIdLst>
  <p:handoutMasterIdLst>
    <p:handoutMasterId r:id="rId19"/>
  </p:handoutMasterIdLst>
  <p:sldIdLst>
    <p:sldId id="321" r:id="rId2"/>
    <p:sldId id="323" r:id="rId3"/>
    <p:sldId id="326" r:id="rId4"/>
    <p:sldId id="327" r:id="rId5"/>
    <p:sldId id="328" r:id="rId6"/>
    <p:sldId id="329" r:id="rId7"/>
    <p:sldId id="324" r:id="rId8"/>
    <p:sldId id="330" r:id="rId9"/>
    <p:sldId id="332" r:id="rId10"/>
    <p:sldId id="325" r:id="rId11"/>
    <p:sldId id="333" r:id="rId12"/>
    <p:sldId id="334" r:id="rId13"/>
    <p:sldId id="335" r:id="rId14"/>
    <p:sldId id="338" r:id="rId15"/>
    <p:sldId id="331" r:id="rId16"/>
    <p:sldId id="337" r:id="rId17"/>
  </p:sldIdLst>
  <p:sldSz cx="9144000" cy="6858000" type="screen4x3"/>
  <p:notesSz cx="6858000" cy="967422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170E83"/>
    <a:srgbClr val="000066"/>
    <a:srgbClr val="FAD54C"/>
    <a:srgbClr val="E70B0B"/>
    <a:srgbClr val="ECEFF2"/>
    <a:srgbClr val="D2D9E2"/>
    <a:srgbClr val="B0BDCC"/>
    <a:srgbClr val="C8D2D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 autoAdjust="0"/>
    <p:restoredTop sz="94491" autoAdjust="0"/>
  </p:normalViewPr>
  <p:slideViewPr>
    <p:cSldViewPr snapToGrid="0" snapToObjects="1">
      <p:cViewPr>
        <p:scale>
          <a:sx n="60" d="100"/>
          <a:sy n="60" d="100"/>
        </p:scale>
        <p:origin x="-1560" y="-192"/>
      </p:cViewPr>
      <p:guideLst>
        <p:guide orient="horz" pos="2160"/>
        <p:guide pos="4558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2"/>
    </p:cViewPr>
  </p:sorterViewPr>
  <p:notesViewPr>
    <p:cSldViewPr snapToGrid="0" snapToObjects="1">
      <p:cViewPr varScale="1">
        <p:scale>
          <a:sx n="74" d="100"/>
          <a:sy n="74" d="100"/>
        </p:scale>
        <p:origin x="-1668" y="-108"/>
      </p:cViewPr>
      <p:guideLst>
        <p:guide orient="horz" pos="3047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50679F-C7C5-42B9-9063-C3C84A5457B6}" type="doc">
      <dgm:prSet loTypeId="urn:microsoft.com/office/officeart/2005/8/layout/radial6" loCatId="cycle" qsTypeId="urn:microsoft.com/office/officeart/2005/8/quickstyle/simple1#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4206E7CA-0FD5-488E-B410-3760CC437709}">
      <dgm:prSet phldrT="[Text]"/>
      <dgm:spPr>
        <a:solidFill>
          <a:srgbClr val="00B0F0"/>
        </a:solidFill>
      </dgm:spPr>
      <dgm:t>
        <a:bodyPr/>
        <a:lstStyle/>
        <a:p>
          <a:r>
            <a:rPr lang="de-DE" noProof="0" dirty="0" smtClean="0"/>
            <a:t>Ursachen der Demenz</a:t>
          </a:r>
          <a:endParaRPr lang="de-DE" noProof="0" dirty="0"/>
        </a:p>
      </dgm:t>
    </dgm:pt>
    <dgm:pt modelId="{9B0DA688-F616-4511-B198-DC1C19AB0F02}" type="parTrans" cxnId="{5E71618C-9357-4F0C-A898-C926FB82337A}">
      <dgm:prSet/>
      <dgm:spPr/>
      <dgm:t>
        <a:bodyPr/>
        <a:lstStyle/>
        <a:p>
          <a:endParaRPr lang="en-GB"/>
        </a:p>
      </dgm:t>
    </dgm:pt>
    <dgm:pt modelId="{771F8B99-066D-4467-B11D-A255D3D0389E}" type="sibTrans" cxnId="{5E71618C-9357-4F0C-A898-C926FB82337A}">
      <dgm:prSet/>
      <dgm:spPr/>
      <dgm:t>
        <a:bodyPr/>
        <a:lstStyle/>
        <a:p>
          <a:endParaRPr lang="en-GB"/>
        </a:p>
      </dgm:t>
    </dgm:pt>
    <dgm:pt modelId="{A869A009-5480-4035-883E-8EEC9D9F3462}">
      <dgm:prSet phldrT="[Text]" custT="1"/>
      <dgm:spPr/>
      <dgm:t>
        <a:bodyPr/>
        <a:lstStyle/>
        <a:p>
          <a:r>
            <a:rPr lang="de-DE" sz="1300" noProof="0" dirty="0" smtClean="0"/>
            <a:t>Alzheimer- Demenz (AD)</a:t>
          </a:r>
        </a:p>
        <a:p>
          <a:r>
            <a:rPr lang="de-DE" sz="1600" noProof="0" dirty="0" smtClean="0"/>
            <a:t>60 %</a:t>
          </a:r>
          <a:endParaRPr lang="de-DE" sz="1600" noProof="0" dirty="0"/>
        </a:p>
      </dgm:t>
    </dgm:pt>
    <dgm:pt modelId="{98BF7BF1-6C1F-4F59-8E07-F625820ED002}" type="parTrans" cxnId="{37978D2F-C367-4ED6-BE62-4D087147A290}">
      <dgm:prSet/>
      <dgm:spPr/>
      <dgm:t>
        <a:bodyPr/>
        <a:lstStyle/>
        <a:p>
          <a:endParaRPr lang="en-GB"/>
        </a:p>
      </dgm:t>
    </dgm:pt>
    <dgm:pt modelId="{1E0E098A-78BA-4F5C-AAF9-CA33F47FC726}" type="sibTrans" cxnId="{37978D2F-C367-4ED6-BE62-4D087147A290}">
      <dgm:prSet/>
      <dgm:spPr/>
      <dgm:t>
        <a:bodyPr/>
        <a:lstStyle/>
        <a:p>
          <a:endParaRPr lang="en-GB"/>
        </a:p>
      </dgm:t>
    </dgm:pt>
    <dgm:pt modelId="{E6F7A4DC-4660-485C-9869-89DC6558448D}">
      <dgm:prSet phldrT="[Text]" custT="1"/>
      <dgm:spPr/>
      <dgm:t>
        <a:bodyPr/>
        <a:lstStyle/>
        <a:p>
          <a:r>
            <a:rPr lang="de-DE" sz="1200" noProof="0" dirty="0" err="1" smtClean="0">
              <a:solidFill>
                <a:srgbClr val="170E83"/>
              </a:solidFill>
            </a:rPr>
            <a:t>Fronto</a:t>
          </a:r>
          <a:r>
            <a:rPr lang="de-DE" sz="1200" noProof="0" dirty="0" smtClean="0">
              <a:solidFill>
                <a:srgbClr val="170E83"/>
              </a:solidFill>
            </a:rPr>
            <a:t>-temporale Demenzen</a:t>
          </a:r>
        </a:p>
        <a:p>
          <a:r>
            <a:rPr lang="de-DE" sz="1600" noProof="0" dirty="0" smtClean="0"/>
            <a:t>10–20 %</a:t>
          </a:r>
          <a:endParaRPr lang="de-DE" sz="1600" noProof="0" dirty="0"/>
        </a:p>
      </dgm:t>
    </dgm:pt>
    <dgm:pt modelId="{3FF11BEC-3F2F-40CB-A86F-2F7954AE525E}" type="parTrans" cxnId="{B553E2B9-31A3-4980-8C38-078ACD2408C4}">
      <dgm:prSet/>
      <dgm:spPr/>
      <dgm:t>
        <a:bodyPr/>
        <a:lstStyle/>
        <a:p>
          <a:endParaRPr lang="en-GB"/>
        </a:p>
      </dgm:t>
    </dgm:pt>
    <dgm:pt modelId="{EA5088EB-F43F-441A-A8BE-862C2DF9F2AF}" type="sibTrans" cxnId="{B553E2B9-31A3-4980-8C38-078ACD2408C4}">
      <dgm:prSet/>
      <dgm:spPr/>
      <dgm:t>
        <a:bodyPr/>
        <a:lstStyle/>
        <a:p>
          <a:endParaRPr lang="en-GB"/>
        </a:p>
      </dgm:t>
    </dgm:pt>
    <dgm:pt modelId="{095B371F-72FE-48D4-A83F-4667619462A7}">
      <dgm:prSet phldrT="[Text]" custT="1"/>
      <dgm:spPr/>
      <dgm:t>
        <a:bodyPr/>
        <a:lstStyle/>
        <a:p>
          <a:r>
            <a:rPr lang="en-GB" sz="1100" dirty="0" err="1" smtClean="0">
              <a:solidFill>
                <a:srgbClr val="170E83"/>
              </a:solidFill>
            </a:rPr>
            <a:t>Andere</a:t>
          </a:r>
          <a:r>
            <a:rPr lang="en-GB" sz="1100" dirty="0" smtClean="0">
              <a:solidFill>
                <a:srgbClr val="170E83"/>
              </a:solidFill>
            </a:rPr>
            <a:t> </a:t>
          </a:r>
          <a:r>
            <a:rPr lang="en-GB" sz="1100" dirty="0" err="1" smtClean="0">
              <a:solidFill>
                <a:srgbClr val="170E83"/>
              </a:solidFill>
            </a:rPr>
            <a:t>Ursachen</a:t>
          </a:r>
          <a:endParaRPr lang="en-GB" sz="1100" dirty="0" smtClean="0">
            <a:solidFill>
              <a:srgbClr val="170E83"/>
            </a:solidFill>
          </a:endParaRPr>
        </a:p>
        <a:p>
          <a:r>
            <a:rPr lang="en-GB" sz="1600" dirty="0" smtClean="0"/>
            <a:t>5 %</a:t>
          </a:r>
          <a:endParaRPr lang="en-GB" sz="1600" dirty="0"/>
        </a:p>
      </dgm:t>
    </dgm:pt>
    <dgm:pt modelId="{BCB18E92-BAA4-432E-925E-A0780CD4BC2C}" type="parTrans" cxnId="{5FAD4E2D-6FD2-466E-8C15-F4B3DED5DEF0}">
      <dgm:prSet/>
      <dgm:spPr/>
      <dgm:t>
        <a:bodyPr/>
        <a:lstStyle/>
        <a:p>
          <a:endParaRPr lang="en-GB"/>
        </a:p>
      </dgm:t>
    </dgm:pt>
    <dgm:pt modelId="{9706E657-60FE-4214-8E9D-325F70E88814}" type="sibTrans" cxnId="{5FAD4E2D-6FD2-466E-8C15-F4B3DED5DEF0}">
      <dgm:prSet/>
      <dgm:spPr/>
      <dgm:t>
        <a:bodyPr/>
        <a:lstStyle/>
        <a:p>
          <a:endParaRPr lang="en-GB"/>
        </a:p>
      </dgm:t>
    </dgm:pt>
    <dgm:pt modelId="{BB0ED069-CC89-4CBD-B204-BCF39BA9DED8}">
      <dgm:prSet phldrT="[Text]" custT="1"/>
      <dgm:spPr/>
      <dgm:t>
        <a:bodyPr/>
        <a:lstStyle/>
        <a:p>
          <a:r>
            <a:rPr lang="de-DE" sz="1100" noProof="0" dirty="0" smtClean="0">
              <a:solidFill>
                <a:srgbClr val="170E83"/>
              </a:solidFill>
            </a:rPr>
            <a:t>Mischformen der AD und </a:t>
          </a:r>
          <a:r>
            <a:rPr lang="de-DE" sz="1100" noProof="0" dirty="0" err="1" smtClean="0">
              <a:solidFill>
                <a:srgbClr val="170E83"/>
              </a:solidFill>
            </a:rPr>
            <a:t>VaD</a:t>
          </a:r>
          <a:endParaRPr lang="de-DE" sz="1100" noProof="0" dirty="0" smtClean="0">
            <a:solidFill>
              <a:srgbClr val="170E83"/>
            </a:solidFill>
          </a:endParaRPr>
        </a:p>
        <a:p>
          <a:r>
            <a:rPr lang="de-DE" sz="1600" noProof="0" dirty="0" smtClean="0"/>
            <a:t>10 %</a:t>
          </a:r>
          <a:endParaRPr lang="de-DE" sz="1600" noProof="0" dirty="0"/>
        </a:p>
      </dgm:t>
    </dgm:pt>
    <dgm:pt modelId="{D9035700-556F-43F1-846F-007D6DD88397}" type="parTrans" cxnId="{8333BCB3-E94C-46A4-94F2-E47161E38BA6}">
      <dgm:prSet/>
      <dgm:spPr/>
      <dgm:t>
        <a:bodyPr/>
        <a:lstStyle/>
        <a:p>
          <a:endParaRPr lang="en-GB"/>
        </a:p>
      </dgm:t>
    </dgm:pt>
    <dgm:pt modelId="{55835AA3-01C8-4DA2-8895-3B415D3C7E7B}" type="sibTrans" cxnId="{8333BCB3-E94C-46A4-94F2-E47161E38BA6}">
      <dgm:prSet/>
      <dgm:spPr/>
      <dgm:t>
        <a:bodyPr/>
        <a:lstStyle/>
        <a:p>
          <a:endParaRPr lang="en-GB"/>
        </a:p>
      </dgm:t>
    </dgm:pt>
    <dgm:pt modelId="{28DF40E4-D316-4955-BD7A-848F11782F84}">
      <dgm:prSet phldrT="[Text]" custT="1"/>
      <dgm:spPr/>
      <dgm:t>
        <a:bodyPr/>
        <a:lstStyle/>
        <a:p>
          <a:r>
            <a:rPr lang="de-DE" sz="1300" noProof="0" dirty="0" err="1" smtClean="0">
              <a:solidFill>
                <a:srgbClr val="170E83"/>
              </a:solidFill>
            </a:rPr>
            <a:t>Lewy</a:t>
          </a:r>
          <a:r>
            <a:rPr lang="de-DE" sz="1300" noProof="0" dirty="0" smtClean="0">
              <a:solidFill>
                <a:srgbClr val="170E83"/>
              </a:solidFill>
            </a:rPr>
            <a:t>-</a:t>
          </a:r>
        </a:p>
        <a:p>
          <a:r>
            <a:rPr lang="de-DE" sz="1300" spc="-100" baseline="0" noProof="0" dirty="0" err="1" smtClean="0">
              <a:solidFill>
                <a:srgbClr val="170E83"/>
              </a:solidFill>
            </a:rPr>
            <a:t>Körperchen</a:t>
          </a:r>
          <a:r>
            <a:rPr lang="de-DE" sz="1300" noProof="0" dirty="0" smtClean="0">
              <a:solidFill>
                <a:srgbClr val="170E83"/>
              </a:solidFill>
            </a:rPr>
            <a:t>- Demenz</a:t>
          </a:r>
        </a:p>
        <a:p>
          <a:r>
            <a:rPr lang="de-DE" sz="1400" noProof="0" dirty="0" smtClean="0"/>
            <a:t>bis zu</a:t>
          </a:r>
        </a:p>
        <a:p>
          <a:r>
            <a:rPr lang="de-DE" sz="1400" noProof="0" dirty="0" smtClean="0"/>
            <a:t>20 %</a:t>
          </a:r>
          <a:endParaRPr lang="de-DE" sz="1400" noProof="0" dirty="0"/>
        </a:p>
      </dgm:t>
    </dgm:pt>
    <dgm:pt modelId="{861B9390-78EB-435A-BD56-AC14578CDB7C}" type="parTrans" cxnId="{6BD91B81-8D26-4BDC-82B4-0514C1816672}">
      <dgm:prSet/>
      <dgm:spPr/>
      <dgm:t>
        <a:bodyPr/>
        <a:lstStyle/>
        <a:p>
          <a:endParaRPr lang="en-GB"/>
        </a:p>
      </dgm:t>
    </dgm:pt>
    <dgm:pt modelId="{CDE82348-896F-4030-B666-53DA19396A76}" type="sibTrans" cxnId="{6BD91B81-8D26-4BDC-82B4-0514C1816672}">
      <dgm:prSet/>
      <dgm:spPr/>
      <dgm:t>
        <a:bodyPr/>
        <a:lstStyle/>
        <a:p>
          <a:endParaRPr lang="en-GB"/>
        </a:p>
      </dgm:t>
    </dgm:pt>
    <dgm:pt modelId="{9968F151-9AD6-46A1-B74C-172B9AB5E88A}">
      <dgm:prSet custT="1"/>
      <dgm:spPr/>
      <dgm:t>
        <a:bodyPr/>
        <a:lstStyle/>
        <a:p>
          <a:r>
            <a:rPr lang="de-DE" sz="1400" noProof="0" dirty="0" smtClean="0">
              <a:solidFill>
                <a:srgbClr val="170E83"/>
              </a:solidFill>
            </a:rPr>
            <a:t>Vaskuläre Demenz (</a:t>
          </a:r>
          <a:r>
            <a:rPr lang="de-DE" sz="1400" noProof="0" dirty="0" err="1" smtClean="0">
              <a:solidFill>
                <a:srgbClr val="170E83"/>
              </a:solidFill>
            </a:rPr>
            <a:t>VaD</a:t>
          </a:r>
          <a:r>
            <a:rPr lang="de-DE" sz="1400" noProof="0" dirty="0" smtClean="0">
              <a:solidFill>
                <a:srgbClr val="170E83"/>
              </a:solidFill>
            </a:rPr>
            <a:t>)</a:t>
          </a:r>
        </a:p>
        <a:p>
          <a:r>
            <a:rPr lang="de-DE" sz="1600" noProof="0" dirty="0" smtClean="0"/>
            <a:t>10–15 %</a:t>
          </a:r>
          <a:endParaRPr lang="de-DE" sz="1600" noProof="0" dirty="0"/>
        </a:p>
      </dgm:t>
    </dgm:pt>
    <dgm:pt modelId="{90CE4CC4-2663-4A3B-8C31-D1AF744F239C}" type="parTrans" cxnId="{7BEFA63E-6CA7-41FF-AF15-2D7AD9B9A568}">
      <dgm:prSet/>
      <dgm:spPr/>
      <dgm:t>
        <a:bodyPr/>
        <a:lstStyle/>
        <a:p>
          <a:endParaRPr lang="en-GB"/>
        </a:p>
      </dgm:t>
    </dgm:pt>
    <dgm:pt modelId="{70553253-172D-4501-B843-F4082F8AC955}" type="sibTrans" cxnId="{7BEFA63E-6CA7-41FF-AF15-2D7AD9B9A568}">
      <dgm:prSet/>
      <dgm:spPr/>
      <dgm:t>
        <a:bodyPr/>
        <a:lstStyle/>
        <a:p>
          <a:endParaRPr lang="en-GB"/>
        </a:p>
      </dgm:t>
    </dgm:pt>
    <dgm:pt modelId="{247B4100-4370-4C44-A8CB-618975526801}" type="pres">
      <dgm:prSet presAssocID="{F650679F-C7C5-42B9-9063-C3C84A5457B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B4F93EB-4C1D-42DB-8CA9-CC2109B3760F}" type="pres">
      <dgm:prSet presAssocID="{4206E7CA-0FD5-488E-B410-3760CC437709}" presName="centerShape" presStyleLbl="node0" presStyleIdx="0" presStyleCnt="1" custLinFactNeighborY="752"/>
      <dgm:spPr/>
      <dgm:t>
        <a:bodyPr/>
        <a:lstStyle/>
        <a:p>
          <a:endParaRPr lang="en-GB"/>
        </a:p>
      </dgm:t>
    </dgm:pt>
    <dgm:pt modelId="{A39768A4-5CA1-4FE5-A294-0BE7BCB4359C}" type="pres">
      <dgm:prSet presAssocID="{A869A009-5480-4035-883E-8EEC9D9F346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2D7AEC-063D-4537-B2B2-AA124E43DF89}" type="pres">
      <dgm:prSet presAssocID="{A869A009-5480-4035-883E-8EEC9D9F3462}" presName="dummy" presStyleCnt="0"/>
      <dgm:spPr/>
      <dgm:t>
        <a:bodyPr/>
        <a:lstStyle/>
        <a:p>
          <a:endParaRPr lang="de-DE"/>
        </a:p>
      </dgm:t>
    </dgm:pt>
    <dgm:pt modelId="{13775E1C-3125-4F52-A0E9-76B70956F5C8}" type="pres">
      <dgm:prSet presAssocID="{1E0E098A-78BA-4F5C-AAF9-CA33F47FC726}" presName="sibTrans" presStyleLbl="sibTrans2D1" presStyleIdx="0" presStyleCnt="6"/>
      <dgm:spPr/>
      <dgm:t>
        <a:bodyPr/>
        <a:lstStyle/>
        <a:p>
          <a:endParaRPr lang="en-GB"/>
        </a:p>
      </dgm:t>
    </dgm:pt>
    <dgm:pt modelId="{A15B8847-6164-40FA-9A6F-AEB65B7BA1E2}" type="pres">
      <dgm:prSet presAssocID="{9968F151-9AD6-46A1-B74C-172B9AB5E88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8E8214-D343-4D82-8670-C277CA254522}" type="pres">
      <dgm:prSet presAssocID="{9968F151-9AD6-46A1-B74C-172B9AB5E88A}" presName="dummy" presStyleCnt="0"/>
      <dgm:spPr/>
      <dgm:t>
        <a:bodyPr/>
        <a:lstStyle/>
        <a:p>
          <a:endParaRPr lang="de-DE"/>
        </a:p>
      </dgm:t>
    </dgm:pt>
    <dgm:pt modelId="{5603AB06-5459-42D1-A33F-57792CD06198}" type="pres">
      <dgm:prSet presAssocID="{70553253-172D-4501-B843-F4082F8AC955}" presName="sibTrans" presStyleLbl="sibTrans2D1" presStyleIdx="1" presStyleCnt="6"/>
      <dgm:spPr/>
      <dgm:t>
        <a:bodyPr/>
        <a:lstStyle/>
        <a:p>
          <a:endParaRPr lang="en-GB"/>
        </a:p>
      </dgm:t>
    </dgm:pt>
    <dgm:pt modelId="{6BDC042B-2E5C-4942-B265-5DCDC2D148FB}" type="pres">
      <dgm:prSet presAssocID="{28DF40E4-D316-4955-BD7A-848F11782F84}" presName="node" presStyleLbl="node1" presStyleIdx="2" presStyleCnt="6" custRadScaleRad="99597" custRadScaleInc="-323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9E3443-B4CC-42B7-B8DA-CF010E12FD9C}" type="pres">
      <dgm:prSet presAssocID="{28DF40E4-D316-4955-BD7A-848F11782F84}" presName="dummy" presStyleCnt="0"/>
      <dgm:spPr/>
      <dgm:t>
        <a:bodyPr/>
        <a:lstStyle/>
        <a:p>
          <a:endParaRPr lang="de-DE"/>
        </a:p>
      </dgm:t>
    </dgm:pt>
    <dgm:pt modelId="{09FEB88F-5925-4CCF-A6DC-4E511A1C360E}" type="pres">
      <dgm:prSet presAssocID="{CDE82348-896F-4030-B666-53DA19396A76}" presName="sibTrans" presStyleLbl="sibTrans2D1" presStyleIdx="2" presStyleCnt="6"/>
      <dgm:spPr/>
      <dgm:t>
        <a:bodyPr/>
        <a:lstStyle/>
        <a:p>
          <a:endParaRPr lang="en-GB"/>
        </a:p>
      </dgm:t>
    </dgm:pt>
    <dgm:pt modelId="{92810501-8AC5-4703-9E0C-597B0B98CD6F}" type="pres">
      <dgm:prSet presAssocID="{E6F7A4DC-4660-485C-9869-89DC6558448D}" presName="node" presStyleLbl="node1" presStyleIdx="3" presStyleCnt="6" custRadScaleRad="101746" custRadScaleInc="260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A39238-8865-43C5-8F2C-A8E6556F0745}" type="pres">
      <dgm:prSet presAssocID="{E6F7A4DC-4660-485C-9869-89DC6558448D}" presName="dummy" presStyleCnt="0"/>
      <dgm:spPr/>
      <dgm:t>
        <a:bodyPr/>
        <a:lstStyle/>
        <a:p>
          <a:endParaRPr lang="de-DE"/>
        </a:p>
      </dgm:t>
    </dgm:pt>
    <dgm:pt modelId="{1002F544-2314-4720-9834-1034413DED40}" type="pres">
      <dgm:prSet presAssocID="{EA5088EB-F43F-441A-A8BE-862C2DF9F2AF}" presName="sibTrans" presStyleLbl="sibTrans2D1" presStyleIdx="3" presStyleCnt="6"/>
      <dgm:spPr/>
      <dgm:t>
        <a:bodyPr/>
        <a:lstStyle/>
        <a:p>
          <a:endParaRPr lang="en-GB"/>
        </a:p>
      </dgm:t>
    </dgm:pt>
    <dgm:pt modelId="{D40F7524-C645-4611-BB6E-CE5FFF6DEA35}" type="pres">
      <dgm:prSet presAssocID="{095B371F-72FE-48D4-A83F-4667619462A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40EC47-56CB-4EDE-AFF7-513B15D11E49}" type="pres">
      <dgm:prSet presAssocID="{095B371F-72FE-48D4-A83F-4667619462A7}" presName="dummy" presStyleCnt="0"/>
      <dgm:spPr/>
      <dgm:t>
        <a:bodyPr/>
        <a:lstStyle/>
        <a:p>
          <a:endParaRPr lang="de-DE"/>
        </a:p>
      </dgm:t>
    </dgm:pt>
    <dgm:pt modelId="{0AD063B2-F2E7-4FC2-A7B9-E21B5D04EDA6}" type="pres">
      <dgm:prSet presAssocID="{9706E657-60FE-4214-8E9D-325F70E88814}" presName="sibTrans" presStyleLbl="sibTrans2D1" presStyleIdx="4" presStyleCnt="6"/>
      <dgm:spPr/>
      <dgm:t>
        <a:bodyPr/>
        <a:lstStyle/>
        <a:p>
          <a:endParaRPr lang="en-GB"/>
        </a:p>
      </dgm:t>
    </dgm:pt>
    <dgm:pt modelId="{DF370F42-D315-4EC6-A8FE-4C11D2452EE1}" type="pres">
      <dgm:prSet presAssocID="{BB0ED069-CC89-4CBD-B204-BCF39BA9DED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ABA1F8-8833-4B99-9C17-35B1FE2EE85C}" type="pres">
      <dgm:prSet presAssocID="{BB0ED069-CC89-4CBD-B204-BCF39BA9DED8}" presName="dummy" presStyleCnt="0"/>
      <dgm:spPr/>
      <dgm:t>
        <a:bodyPr/>
        <a:lstStyle/>
        <a:p>
          <a:endParaRPr lang="de-DE"/>
        </a:p>
      </dgm:t>
    </dgm:pt>
    <dgm:pt modelId="{A110EEAC-0017-4AC5-9822-FB13FF005AD5}" type="pres">
      <dgm:prSet presAssocID="{55835AA3-01C8-4DA2-8895-3B415D3C7E7B}" presName="sibTrans" presStyleLbl="sibTrans2D1" presStyleIdx="5" presStyleCnt="6"/>
      <dgm:spPr/>
      <dgm:t>
        <a:bodyPr/>
        <a:lstStyle/>
        <a:p>
          <a:endParaRPr lang="en-GB"/>
        </a:p>
      </dgm:t>
    </dgm:pt>
  </dgm:ptLst>
  <dgm:cxnLst>
    <dgm:cxn modelId="{FDF68F8F-AAAC-413A-8C61-010BF5968874}" type="presOf" srcId="{EA5088EB-F43F-441A-A8BE-862C2DF9F2AF}" destId="{1002F544-2314-4720-9834-1034413DED40}" srcOrd="0" destOrd="0" presId="urn:microsoft.com/office/officeart/2005/8/layout/radial6"/>
    <dgm:cxn modelId="{973F1205-7587-494E-B0A5-F372DBADBD0A}" type="presOf" srcId="{28DF40E4-D316-4955-BD7A-848F11782F84}" destId="{6BDC042B-2E5C-4942-B265-5DCDC2D148FB}" srcOrd="0" destOrd="0" presId="urn:microsoft.com/office/officeart/2005/8/layout/radial6"/>
    <dgm:cxn modelId="{A365308D-63D2-47BE-B82C-738D8C118E74}" type="presOf" srcId="{095B371F-72FE-48D4-A83F-4667619462A7}" destId="{D40F7524-C645-4611-BB6E-CE5FFF6DEA35}" srcOrd="0" destOrd="0" presId="urn:microsoft.com/office/officeart/2005/8/layout/radial6"/>
    <dgm:cxn modelId="{268F6B12-F53B-480D-BA6D-39F943C92897}" type="presOf" srcId="{9706E657-60FE-4214-8E9D-325F70E88814}" destId="{0AD063B2-F2E7-4FC2-A7B9-E21B5D04EDA6}" srcOrd="0" destOrd="0" presId="urn:microsoft.com/office/officeart/2005/8/layout/radial6"/>
    <dgm:cxn modelId="{5FAD4E2D-6FD2-466E-8C15-F4B3DED5DEF0}" srcId="{4206E7CA-0FD5-488E-B410-3760CC437709}" destId="{095B371F-72FE-48D4-A83F-4667619462A7}" srcOrd="4" destOrd="0" parTransId="{BCB18E92-BAA4-432E-925E-A0780CD4BC2C}" sibTransId="{9706E657-60FE-4214-8E9D-325F70E88814}"/>
    <dgm:cxn modelId="{67C39FE6-E96A-4F64-8C0B-9EC8FD607CAE}" type="presOf" srcId="{70553253-172D-4501-B843-F4082F8AC955}" destId="{5603AB06-5459-42D1-A33F-57792CD06198}" srcOrd="0" destOrd="0" presId="urn:microsoft.com/office/officeart/2005/8/layout/radial6"/>
    <dgm:cxn modelId="{37978D2F-C367-4ED6-BE62-4D087147A290}" srcId="{4206E7CA-0FD5-488E-B410-3760CC437709}" destId="{A869A009-5480-4035-883E-8EEC9D9F3462}" srcOrd="0" destOrd="0" parTransId="{98BF7BF1-6C1F-4F59-8E07-F625820ED002}" sibTransId="{1E0E098A-78BA-4F5C-AAF9-CA33F47FC726}"/>
    <dgm:cxn modelId="{5659A3F3-7113-4479-8F22-AD99B2FBD7EF}" type="presOf" srcId="{4206E7CA-0FD5-488E-B410-3760CC437709}" destId="{DB4F93EB-4C1D-42DB-8CA9-CC2109B3760F}" srcOrd="0" destOrd="0" presId="urn:microsoft.com/office/officeart/2005/8/layout/radial6"/>
    <dgm:cxn modelId="{5E71618C-9357-4F0C-A898-C926FB82337A}" srcId="{F650679F-C7C5-42B9-9063-C3C84A5457B6}" destId="{4206E7CA-0FD5-488E-B410-3760CC437709}" srcOrd="0" destOrd="0" parTransId="{9B0DA688-F616-4511-B198-DC1C19AB0F02}" sibTransId="{771F8B99-066D-4467-B11D-A255D3D0389E}"/>
    <dgm:cxn modelId="{4D213E9E-4BCA-4B75-9BC3-877BDC3ADCBA}" type="presOf" srcId="{9968F151-9AD6-46A1-B74C-172B9AB5E88A}" destId="{A15B8847-6164-40FA-9A6F-AEB65B7BA1E2}" srcOrd="0" destOrd="0" presId="urn:microsoft.com/office/officeart/2005/8/layout/radial6"/>
    <dgm:cxn modelId="{57109347-C3D5-4AA7-B451-BD52A69997C6}" type="presOf" srcId="{1E0E098A-78BA-4F5C-AAF9-CA33F47FC726}" destId="{13775E1C-3125-4F52-A0E9-76B70956F5C8}" srcOrd="0" destOrd="0" presId="urn:microsoft.com/office/officeart/2005/8/layout/radial6"/>
    <dgm:cxn modelId="{B17229E0-B498-4953-8C5B-892137936C94}" type="presOf" srcId="{A869A009-5480-4035-883E-8EEC9D9F3462}" destId="{A39768A4-5CA1-4FE5-A294-0BE7BCB4359C}" srcOrd="0" destOrd="0" presId="urn:microsoft.com/office/officeart/2005/8/layout/radial6"/>
    <dgm:cxn modelId="{E9BD87C3-961B-4AA9-B28F-D605C856F094}" type="presOf" srcId="{CDE82348-896F-4030-B666-53DA19396A76}" destId="{09FEB88F-5925-4CCF-A6DC-4E511A1C360E}" srcOrd="0" destOrd="0" presId="urn:microsoft.com/office/officeart/2005/8/layout/radial6"/>
    <dgm:cxn modelId="{F99CF466-605B-4D78-9626-E330E74A23D5}" type="presOf" srcId="{E6F7A4DC-4660-485C-9869-89DC6558448D}" destId="{92810501-8AC5-4703-9E0C-597B0B98CD6F}" srcOrd="0" destOrd="0" presId="urn:microsoft.com/office/officeart/2005/8/layout/radial6"/>
    <dgm:cxn modelId="{B553E2B9-31A3-4980-8C38-078ACD2408C4}" srcId="{4206E7CA-0FD5-488E-B410-3760CC437709}" destId="{E6F7A4DC-4660-485C-9869-89DC6558448D}" srcOrd="3" destOrd="0" parTransId="{3FF11BEC-3F2F-40CB-A86F-2F7954AE525E}" sibTransId="{EA5088EB-F43F-441A-A8BE-862C2DF9F2AF}"/>
    <dgm:cxn modelId="{8333BCB3-E94C-46A4-94F2-E47161E38BA6}" srcId="{4206E7CA-0FD5-488E-B410-3760CC437709}" destId="{BB0ED069-CC89-4CBD-B204-BCF39BA9DED8}" srcOrd="5" destOrd="0" parTransId="{D9035700-556F-43F1-846F-007D6DD88397}" sibTransId="{55835AA3-01C8-4DA2-8895-3B415D3C7E7B}"/>
    <dgm:cxn modelId="{6BD91B81-8D26-4BDC-82B4-0514C1816672}" srcId="{4206E7CA-0FD5-488E-B410-3760CC437709}" destId="{28DF40E4-D316-4955-BD7A-848F11782F84}" srcOrd="2" destOrd="0" parTransId="{861B9390-78EB-435A-BD56-AC14578CDB7C}" sibTransId="{CDE82348-896F-4030-B666-53DA19396A76}"/>
    <dgm:cxn modelId="{16561EFD-13AA-4CAD-8508-1AD8ABDA96E5}" type="presOf" srcId="{F650679F-C7C5-42B9-9063-C3C84A5457B6}" destId="{247B4100-4370-4C44-A8CB-618975526801}" srcOrd="0" destOrd="0" presId="urn:microsoft.com/office/officeart/2005/8/layout/radial6"/>
    <dgm:cxn modelId="{C9A83949-1ACF-49C6-A948-D4A733CDE57E}" type="presOf" srcId="{55835AA3-01C8-4DA2-8895-3B415D3C7E7B}" destId="{A110EEAC-0017-4AC5-9822-FB13FF005AD5}" srcOrd="0" destOrd="0" presId="urn:microsoft.com/office/officeart/2005/8/layout/radial6"/>
    <dgm:cxn modelId="{76639486-E864-491B-BD2F-9179FEEC3BB4}" type="presOf" srcId="{BB0ED069-CC89-4CBD-B204-BCF39BA9DED8}" destId="{DF370F42-D315-4EC6-A8FE-4C11D2452EE1}" srcOrd="0" destOrd="0" presId="urn:microsoft.com/office/officeart/2005/8/layout/radial6"/>
    <dgm:cxn modelId="{7BEFA63E-6CA7-41FF-AF15-2D7AD9B9A568}" srcId="{4206E7CA-0FD5-488E-B410-3760CC437709}" destId="{9968F151-9AD6-46A1-B74C-172B9AB5E88A}" srcOrd="1" destOrd="0" parTransId="{90CE4CC4-2663-4A3B-8C31-D1AF744F239C}" sibTransId="{70553253-172D-4501-B843-F4082F8AC955}"/>
    <dgm:cxn modelId="{805F4A54-88F2-4D5D-BF83-E57B16F6FF23}" type="presParOf" srcId="{247B4100-4370-4C44-A8CB-618975526801}" destId="{DB4F93EB-4C1D-42DB-8CA9-CC2109B3760F}" srcOrd="0" destOrd="0" presId="urn:microsoft.com/office/officeart/2005/8/layout/radial6"/>
    <dgm:cxn modelId="{FA6E0575-AB9B-44C7-A462-7C19072F2B71}" type="presParOf" srcId="{247B4100-4370-4C44-A8CB-618975526801}" destId="{A39768A4-5CA1-4FE5-A294-0BE7BCB4359C}" srcOrd="1" destOrd="0" presId="urn:microsoft.com/office/officeart/2005/8/layout/radial6"/>
    <dgm:cxn modelId="{0F2468BB-B34D-4710-92BC-408751DB8A3F}" type="presParOf" srcId="{247B4100-4370-4C44-A8CB-618975526801}" destId="{E32D7AEC-063D-4537-B2B2-AA124E43DF89}" srcOrd="2" destOrd="0" presId="urn:microsoft.com/office/officeart/2005/8/layout/radial6"/>
    <dgm:cxn modelId="{49D72276-2961-4757-B2E2-5A5CC61A3FCA}" type="presParOf" srcId="{247B4100-4370-4C44-A8CB-618975526801}" destId="{13775E1C-3125-4F52-A0E9-76B70956F5C8}" srcOrd="3" destOrd="0" presId="urn:microsoft.com/office/officeart/2005/8/layout/radial6"/>
    <dgm:cxn modelId="{87E2A75F-A7BE-43B6-BB2F-CCA7090EFD71}" type="presParOf" srcId="{247B4100-4370-4C44-A8CB-618975526801}" destId="{A15B8847-6164-40FA-9A6F-AEB65B7BA1E2}" srcOrd="4" destOrd="0" presId="urn:microsoft.com/office/officeart/2005/8/layout/radial6"/>
    <dgm:cxn modelId="{7D965820-2023-4043-8251-AD00836EB6AE}" type="presParOf" srcId="{247B4100-4370-4C44-A8CB-618975526801}" destId="{768E8214-D343-4D82-8670-C277CA254522}" srcOrd="5" destOrd="0" presId="urn:microsoft.com/office/officeart/2005/8/layout/radial6"/>
    <dgm:cxn modelId="{2B83F4BB-4E2C-49D8-B427-467E84200F06}" type="presParOf" srcId="{247B4100-4370-4C44-A8CB-618975526801}" destId="{5603AB06-5459-42D1-A33F-57792CD06198}" srcOrd="6" destOrd="0" presId="urn:microsoft.com/office/officeart/2005/8/layout/radial6"/>
    <dgm:cxn modelId="{9FFB4B86-E4F8-497C-B730-01FB2D591452}" type="presParOf" srcId="{247B4100-4370-4C44-A8CB-618975526801}" destId="{6BDC042B-2E5C-4942-B265-5DCDC2D148FB}" srcOrd="7" destOrd="0" presId="urn:microsoft.com/office/officeart/2005/8/layout/radial6"/>
    <dgm:cxn modelId="{036D1261-47BD-4A8E-9DCA-CB44720F46AC}" type="presParOf" srcId="{247B4100-4370-4C44-A8CB-618975526801}" destId="{7C9E3443-B4CC-42B7-B8DA-CF010E12FD9C}" srcOrd="8" destOrd="0" presId="urn:microsoft.com/office/officeart/2005/8/layout/radial6"/>
    <dgm:cxn modelId="{8256FDCB-D835-4591-AEB4-84E0332D23B3}" type="presParOf" srcId="{247B4100-4370-4C44-A8CB-618975526801}" destId="{09FEB88F-5925-4CCF-A6DC-4E511A1C360E}" srcOrd="9" destOrd="0" presId="urn:microsoft.com/office/officeart/2005/8/layout/radial6"/>
    <dgm:cxn modelId="{D13D9270-1BA9-4EC0-ACF4-E7DF09D2CF07}" type="presParOf" srcId="{247B4100-4370-4C44-A8CB-618975526801}" destId="{92810501-8AC5-4703-9E0C-597B0B98CD6F}" srcOrd="10" destOrd="0" presId="urn:microsoft.com/office/officeart/2005/8/layout/radial6"/>
    <dgm:cxn modelId="{E6850828-B6A3-4E7E-80D1-1C1225587C09}" type="presParOf" srcId="{247B4100-4370-4C44-A8CB-618975526801}" destId="{02A39238-8865-43C5-8F2C-A8E6556F0745}" srcOrd="11" destOrd="0" presId="urn:microsoft.com/office/officeart/2005/8/layout/radial6"/>
    <dgm:cxn modelId="{0C7ECA97-C636-432E-BEB7-6EAF87567310}" type="presParOf" srcId="{247B4100-4370-4C44-A8CB-618975526801}" destId="{1002F544-2314-4720-9834-1034413DED40}" srcOrd="12" destOrd="0" presId="urn:microsoft.com/office/officeart/2005/8/layout/radial6"/>
    <dgm:cxn modelId="{4D0D9202-1FCF-46A6-8DBD-DDC6508B1587}" type="presParOf" srcId="{247B4100-4370-4C44-A8CB-618975526801}" destId="{D40F7524-C645-4611-BB6E-CE5FFF6DEA35}" srcOrd="13" destOrd="0" presId="urn:microsoft.com/office/officeart/2005/8/layout/radial6"/>
    <dgm:cxn modelId="{AF6E9817-E9DE-45DF-A58C-54659A9EBFC9}" type="presParOf" srcId="{247B4100-4370-4C44-A8CB-618975526801}" destId="{8640EC47-56CB-4EDE-AFF7-513B15D11E49}" srcOrd="14" destOrd="0" presId="urn:microsoft.com/office/officeart/2005/8/layout/radial6"/>
    <dgm:cxn modelId="{D44AEA39-CE48-4F84-AADD-B388C1899B1D}" type="presParOf" srcId="{247B4100-4370-4C44-A8CB-618975526801}" destId="{0AD063B2-F2E7-4FC2-A7B9-E21B5D04EDA6}" srcOrd="15" destOrd="0" presId="urn:microsoft.com/office/officeart/2005/8/layout/radial6"/>
    <dgm:cxn modelId="{630D498F-9855-4D9C-8E3F-8CDD70983A18}" type="presParOf" srcId="{247B4100-4370-4C44-A8CB-618975526801}" destId="{DF370F42-D315-4EC6-A8FE-4C11D2452EE1}" srcOrd="16" destOrd="0" presId="urn:microsoft.com/office/officeart/2005/8/layout/radial6"/>
    <dgm:cxn modelId="{41E64770-4E61-4A94-9195-B60BB7D010FC}" type="presParOf" srcId="{247B4100-4370-4C44-A8CB-618975526801}" destId="{69ABA1F8-8833-4B99-9C17-35B1FE2EE85C}" srcOrd="17" destOrd="0" presId="urn:microsoft.com/office/officeart/2005/8/layout/radial6"/>
    <dgm:cxn modelId="{547F0822-1283-4A5E-BB49-E10F8E58EF67}" type="presParOf" srcId="{247B4100-4370-4C44-A8CB-618975526801}" destId="{A110EEAC-0017-4AC5-9822-FB13FF005AD5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10EEAC-0017-4AC5-9822-FB13FF005AD5}">
      <dsp:nvSpPr>
        <dsp:cNvPr id="0" name=""/>
        <dsp:cNvSpPr/>
      </dsp:nvSpPr>
      <dsp:spPr>
        <a:xfrm>
          <a:off x="1017684" y="585684"/>
          <a:ext cx="4012630" cy="4012630"/>
        </a:xfrm>
        <a:prstGeom prst="blockArc">
          <a:avLst>
            <a:gd name="adj1" fmla="val 12600000"/>
            <a:gd name="adj2" fmla="val 16200000"/>
            <a:gd name="adj3" fmla="val 4518"/>
          </a:avLst>
        </a:prstGeom>
        <a:solidFill>
          <a:schemeClr val="accent1">
            <a:shade val="90000"/>
            <a:hueOff val="576919"/>
            <a:satOff val="-48584"/>
            <a:lumOff val="343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063B2-F2E7-4FC2-A7B9-E21B5D04EDA6}">
      <dsp:nvSpPr>
        <dsp:cNvPr id="0" name=""/>
        <dsp:cNvSpPr/>
      </dsp:nvSpPr>
      <dsp:spPr>
        <a:xfrm>
          <a:off x="1017684" y="585684"/>
          <a:ext cx="4012630" cy="4012630"/>
        </a:xfrm>
        <a:prstGeom prst="blockArc">
          <a:avLst>
            <a:gd name="adj1" fmla="val 9000000"/>
            <a:gd name="adj2" fmla="val 12600000"/>
            <a:gd name="adj3" fmla="val 4518"/>
          </a:avLst>
        </a:prstGeom>
        <a:solidFill>
          <a:schemeClr val="accent1">
            <a:shade val="90000"/>
            <a:hueOff val="461535"/>
            <a:satOff val="-38867"/>
            <a:lumOff val="274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02F544-2314-4720-9834-1034413DED40}">
      <dsp:nvSpPr>
        <dsp:cNvPr id="0" name=""/>
        <dsp:cNvSpPr/>
      </dsp:nvSpPr>
      <dsp:spPr>
        <a:xfrm>
          <a:off x="1018630" y="587324"/>
          <a:ext cx="4012630" cy="4012630"/>
        </a:xfrm>
        <a:prstGeom prst="blockArc">
          <a:avLst>
            <a:gd name="adj1" fmla="val 5433427"/>
            <a:gd name="adj2" fmla="val 9003318"/>
            <a:gd name="adj3" fmla="val 4518"/>
          </a:avLst>
        </a:prstGeom>
        <a:solidFill>
          <a:schemeClr val="accent1">
            <a:shade val="90000"/>
            <a:hueOff val="346151"/>
            <a:satOff val="-29150"/>
            <a:lumOff val="206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FEB88F-5925-4CCF-A6DC-4E511A1C360E}">
      <dsp:nvSpPr>
        <dsp:cNvPr id="0" name=""/>
        <dsp:cNvSpPr/>
      </dsp:nvSpPr>
      <dsp:spPr>
        <a:xfrm>
          <a:off x="1007749" y="587248"/>
          <a:ext cx="4012630" cy="4012630"/>
        </a:xfrm>
        <a:prstGeom prst="blockArc">
          <a:avLst>
            <a:gd name="adj1" fmla="val 1750276"/>
            <a:gd name="adj2" fmla="val 5414352"/>
            <a:gd name="adj3" fmla="val 4518"/>
          </a:avLst>
        </a:prstGeom>
        <a:solidFill>
          <a:schemeClr val="accent1">
            <a:shade val="90000"/>
            <a:hueOff val="230768"/>
            <a:satOff val="-19434"/>
            <a:lumOff val="137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3AB06-5459-42D1-A33F-57792CD06198}">
      <dsp:nvSpPr>
        <dsp:cNvPr id="0" name=""/>
        <dsp:cNvSpPr/>
      </dsp:nvSpPr>
      <dsp:spPr>
        <a:xfrm>
          <a:off x="1013107" y="577713"/>
          <a:ext cx="4012630" cy="4012630"/>
        </a:xfrm>
        <a:prstGeom prst="blockArc">
          <a:avLst>
            <a:gd name="adj1" fmla="val 19816114"/>
            <a:gd name="adj2" fmla="val 1769451"/>
            <a:gd name="adj3" fmla="val 4518"/>
          </a:avLst>
        </a:prstGeom>
        <a:solidFill>
          <a:schemeClr val="accent1">
            <a:shade val="90000"/>
            <a:hueOff val="115384"/>
            <a:satOff val="-9717"/>
            <a:lumOff val="68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75E1C-3125-4F52-A0E9-76B70956F5C8}">
      <dsp:nvSpPr>
        <dsp:cNvPr id="0" name=""/>
        <dsp:cNvSpPr/>
      </dsp:nvSpPr>
      <dsp:spPr>
        <a:xfrm>
          <a:off x="1017684" y="585684"/>
          <a:ext cx="4012630" cy="4012630"/>
        </a:xfrm>
        <a:prstGeom prst="blockArc">
          <a:avLst>
            <a:gd name="adj1" fmla="val 16200000"/>
            <a:gd name="adj2" fmla="val 19800000"/>
            <a:gd name="adj3" fmla="val 4518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F93EB-4C1D-42DB-8CA9-CC2109B3760F}">
      <dsp:nvSpPr>
        <dsp:cNvPr id="0" name=""/>
        <dsp:cNvSpPr/>
      </dsp:nvSpPr>
      <dsp:spPr>
        <a:xfrm>
          <a:off x="2124773" y="1722266"/>
          <a:ext cx="1798453" cy="1798453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noProof="0" dirty="0" smtClean="0"/>
            <a:t>Ursachen der Demenz</a:t>
          </a:r>
          <a:endParaRPr lang="de-DE" sz="2200" kern="1200" noProof="0" dirty="0"/>
        </a:p>
      </dsp:txBody>
      <dsp:txXfrm>
        <a:off x="2124773" y="1722266"/>
        <a:ext cx="1798453" cy="1798453"/>
      </dsp:txXfrm>
    </dsp:sp>
    <dsp:sp modelId="{A39768A4-5CA1-4FE5-A294-0BE7BCB4359C}">
      <dsp:nvSpPr>
        <dsp:cNvPr id="0" name=""/>
        <dsp:cNvSpPr/>
      </dsp:nvSpPr>
      <dsp:spPr>
        <a:xfrm>
          <a:off x="2394541" y="1547"/>
          <a:ext cx="1258917" cy="1258917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noProof="0" dirty="0" smtClean="0"/>
            <a:t>Alzheimer- Demenz (AD)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noProof="0" dirty="0" smtClean="0"/>
            <a:t>60 %</a:t>
          </a:r>
          <a:endParaRPr lang="de-DE" sz="1600" kern="1200" noProof="0" dirty="0"/>
        </a:p>
      </dsp:txBody>
      <dsp:txXfrm>
        <a:off x="2394541" y="1547"/>
        <a:ext cx="1258917" cy="1258917"/>
      </dsp:txXfrm>
    </dsp:sp>
    <dsp:sp modelId="{A15B8847-6164-40FA-9A6F-AEB65B7BA1E2}">
      <dsp:nvSpPr>
        <dsp:cNvPr id="0" name=""/>
        <dsp:cNvSpPr/>
      </dsp:nvSpPr>
      <dsp:spPr>
        <a:xfrm>
          <a:off x="4092812" y="982044"/>
          <a:ext cx="1258917" cy="1258917"/>
        </a:xfrm>
        <a:prstGeom prst="ellipse">
          <a:avLst/>
        </a:prstGeom>
        <a:solidFill>
          <a:schemeClr val="accent1">
            <a:shade val="80000"/>
            <a:hueOff val="114735"/>
            <a:satOff val="-9717"/>
            <a:lumOff val="72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noProof="0" dirty="0" smtClean="0">
              <a:solidFill>
                <a:srgbClr val="170E83"/>
              </a:solidFill>
            </a:rPr>
            <a:t>Vaskuläre Demenz (</a:t>
          </a:r>
          <a:r>
            <a:rPr lang="de-DE" sz="1400" kern="1200" noProof="0" dirty="0" err="1" smtClean="0">
              <a:solidFill>
                <a:srgbClr val="170E83"/>
              </a:solidFill>
            </a:rPr>
            <a:t>VaD</a:t>
          </a:r>
          <a:r>
            <a:rPr lang="de-DE" sz="1400" kern="1200" noProof="0" dirty="0" smtClean="0">
              <a:solidFill>
                <a:srgbClr val="170E83"/>
              </a:solidFill>
            </a:rPr>
            <a:t>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noProof="0" dirty="0" smtClean="0"/>
            <a:t>10–15 %</a:t>
          </a:r>
          <a:endParaRPr lang="de-DE" sz="1600" kern="1200" noProof="0" dirty="0"/>
        </a:p>
      </dsp:txBody>
      <dsp:txXfrm>
        <a:off x="4092812" y="982044"/>
        <a:ext cx="1258917" cy="1258917"/>
      </dsp:txXfrm>
    </dsp:sp>
    <dsp:sp modelId="{6BDC042B-2E5C-4942-B265-5DCDC2D148FB}">
      <dsp:nvSpPr>
        <dsp:cNvPr id="0" name=""/>
        <dsp:cNvSpPr/>
      </dsp:nvSpPr>
      <dsp:spPr>
        <a:xfrm>
          <a:off x="4096881" y="2919937"/>
          <a:ext cx="1258917" cy="1258917"/>
        </a:xfrm>
        <a:prstGeom prst="ellipse">
          <a:avLst/>
        </a:prstGeom>
        <a:solidFill>
          <a:schemeClr val="accent1">
            <a:shade val="80000"/>
            <a:hueOff val="229469"/>
            <a:satOff val="-19434"/>
            <a:lumOff val="145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noProof="0" dirty="0" err="1" smtClean="0">
              <a:solidFill>
                <a:srgbClr val="170E83"/>
              </a:solidFill>
            </a:rPr>
            <a:t>Lewy</a:t>
          </a:r>
          <a:r>
            <a:rPr lang="de-DE" sz="1300" kern="1200" noProof="0" dirty="0" smtClean="0">
              <a:solidFill>
                <a:srgbClr val="170E83"/>
              </a:solidFill>
            </a:rPr>
            <a:t>-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spc="-100" baseline="0" noProof="0" dirty="0" err="1" smtClean="0">
              <a:solidFill>
                <a:srgbClr val="170E83"/>
              </a:solidFill>
            </a:rPr>
            <a:t>Körperchen</a:t>
          </a:r>
          <a:r>
            <a:rPr lang="de-DE" sz="1300" kern="1200" noProof="0" dirty="0" smtClean="0">
              <a:solidFill>
                <a:srgbClr val="170E83"/>
              </a:solidFill>
            </a:rPr>
            <a:t>- Demenz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noProof="0" dirty="0" smtClean="0"/>
            <a:t>bis zu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noProof="0" dirty="0" smtClean="0"/>
            <a:t>20 %</a:t>
          </a:r>
          <a:endParaRPr lang="de-DE" sz="1400" kern="1200" noProof="0" dirty="0"/>
        </a:p>
      </dsp:txBody>
      <dsp:txXfrm>
        <a:off x="4096881" y="2919937"/>
        <a:ext cx="1258917" cy="1258917"/>
      </dsp:txXfrm>
    </dsp:sp>
    <dsp:sp modelId="{92810501-8AC5-4703-9E0C-597B0B98CD6F}">
      <dsp:nvSpPr>
        <dsp:cNvPr id="0" name=""/>
        <dsp:cNvSpPr/>
      </dsp:nvSpPr>
      <dsp:spPr>
        <a:xfrm>
          <a:off x="2376419" y="3925082"/>
          <a:ext cx="1258917" cy="1258917"/>
        </a:xfrm>
        <a:prstGeom prst="ellipse">
          <a:avLst/>
        </a:prstGeom>
        <a:solidFill>
          <a:schemeClr val="accent1">
            <a:shade val="80000"/>
            <a:hueOff val="344204"/>
            <a:satOff val="-29150"/>
            <a:lumOff val="217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noProof="0" dirty="0" err="1" smtClean="0">
              <a:solidFill>
                <a:srgbClr val="170E83"/>
              </a:solidFill>
            </a:rPr>
            <a:t>Fronto</a:t>
          </a:r>
          <a:r>
            <a:rPr lang="de-DE" sz="1200" kern="1200" noProof="0" dirty="0" smtClean="0">
              <a:solidFill>
                <a:srgbClr val="170E83"/>
              </a:solidFill>
            </a:rPr>
            <a:t>-temporale Demenzen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noProof="0" dirty="0" smtClean="0"/>
            <a:t>10–20 %</a:t>
          </a:r>
          <a:endParaRPr lang="de-DE" sz="1600" kern="1200" noProof="0" dirty="0"/>
        </a:p>
      </dsp:txBody>
      <dsp:txXfrm>
        <a:off x="2376419" y="3925082"/>
        <a:ext cx="1258917" cy="1258917"/>
      </dsp:txXfrm>
    </dsp:sp>
    <dsp:sp modelId="{D40F7524-C645-4611-BB6E-CE5FFF6DEA35}">
      <dsp:nvSpPr>
        <dsp:cNvPr id="0" name=""/>
        <dsp:cNvSpPr/>
      </dsp:nvSpPr>
      <dsp:spPr>
        <a:xfrm>
          <a:off x="696270" y="2943038"/>
          <a:ext cx="1258917" cy="1258917"/>
        </a:xfrm>
        <a:prstGeom prst="ellipse">
          <a:avLst/>
        </a:prstGeom>
        <a:solidFill>
          <a:schemeClr val="accent1">
            <a:shade val="80000"/>
            <a:hueOff val="458938"/>
            <a:satOff val="-38867"/>
            <a:lumOff val="290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err="1" smtClean="0">
              <a:solidFill>
                <a:srgbClr val="170E83"/>
              </a:solidFill>
            </a:rPr>
            <a:t>Andere</a:t>
          </a:r>
          <a:r>
            <a:rPr lang="en-GB" sz="1100" kern="1200" dirty="0" smtClean="0">
              <a:solidFill>
                <a:srgbClr val="170E83"/>
              </a:solidFill>
            </a:rPr>
            <a:t> </a:t>
          </a:r>
          <a:r>
            <a:rPr lang="en-GB" sz="1100" kern="1200" dirty="0" err="1" smtClean="0">
              <a:solidFill>
                <a:srgbClr val="170E83"/>
              </a:solidFill>
            </a:rPr>
            <a:t>Ursachen</a:t>
          </a:r>
          <a:endParaRPr lang="en-GB" sz="1100" kern="1200" dirty="0" smtClean="0">
            <a:solidFill>
              <a:srgbClr val="170E83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5 %</a:t>
          </a:r>
          <a:endParaRPr lang="en-GB" sz="1600" kern="1200" dirty="0"/>
        </a:p>
      </dsp:txBody>
      <dsp:txXfrm>
        <a:off x="696270" y="2943038"/>
        <a:ext cx="1258917" cy="1258917"/>
      </dsp:txXfrm>
    </dsp:sp>
    <dsp:sp modelId="{DF370F42-D315-4EC6-A8FE-4C11D2452EE1}">
      <dsp:nvSpPr>
        <dsp:cNvPr id="0" name=""/>
        <dsp:cNvSpPr/>
      </dsp:nvSpPr>
      <dsp:spPr>
        <a:xfrm>
          <a:off x="696270" y="982044"/>
          <a:ext cx="1258917" cy="1258917"/>
        </a:xfrm>
        <a:prstGeom prst="ellipse">
          <a:avLst/>
        </a:prstGeom>
        <a:solidFill>
          <a:schemeClr val="accent1">
            <a:shade val="80000"/>
            <a:hueOff val="573673"/>
            <a:satOff val="-48584"/>
            <a:lumOff val="363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noProof="0" dirty="0" smtClean="0">
              <a:solidFill>
                <a:srgbClr val="170E83"/>
              </a:solidFill>
            </a:rPr>
            <a:t>Mischformen der AD und </a:t>
          </a:r>
          <a:r>
            <a:rPr lang="de-DE" sz="1100" kern="1200" noProof="0" dirty="0" err="1" smtClean="0">
              <a:solidFill>
                <a:srgbClr val="170E83"/>
              </a:solidFill>
            </a:rPr>
            <a:t>VaD</a:t>
          </a:r>
          <a:endParaRPr lang="de-DE" sz="1100" kern="1200" noProof="0" dirty="0" smtClean="0">
            <a:solidFill>
              <a:srgbClr val="170E83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noProof="0" dirty="0" smtClean="0"/>
            <a:t>10 %</a:t>
          </a:r>
          <a:endParaRPr lang="de-DE" sz="1600" kern="1200" noProof="0" dirty="0"/>
        </a:p>
      </dsp:txBody>
      <dsp:txXfrm>
        <a:off x="696270" y="982044"/>
        <a:ext cx="1258917" cy="1258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de-DE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de-DE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8845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de-DE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18845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solidFill>
                  <a:srgbClr val="000000"/>
                </a:solidFill>
              </a:defRPr>
            </a:lvl1pPr>
          </a:lstStyle>
          <a:p>
            <a:fld id="{195AE3BF-A2C6-4596-A795-7DF1B63BADCC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674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defRPr>
            </a:lvl1pPr>
          </a:lstStyle>
          <a:p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11238" y="725488"/>
            <a:ext cx="4833937" cy="3625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595813"/>
            <a:ext cx="5484813" cy="4351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188450"/>
            <a:ext cx="2970213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defRPr>
            </a:lvl1pPr>
          </a:lstStyle>
          <a:p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9188450"/>
            <a:ext cx="2970212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defRPr>
            </a:lvl1pPr>
          </a:lstStyle>
          <a:p>
            <a:fld id="{0F235854-620E-48AE-9461-AA0907316247}" type="slidenum">
              <a:rPr lang="en-GB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69192C-B469-4CFA-BC7A-1AC072FAD89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1.</a:t>
            </a:r>
            <a:fld id="{3FE33980-1C48-48A5-BB38-4E0086844D0F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388938"/>
            <a:ext cx="2057400" cy="58658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388938"/>
            <a:ext cx="6019800" cy="58658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1.</a:t>
            </a:r>
            <a:fld id="{CE960EFF-0568-49B3-932D-211B61BA5D7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8938"/>
            <a:ext cx="6096000" cy="533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377950"/>
            <a:ext cx="8229600" cy="48768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730625" y="6472238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1.</a:t>
            </a:r>
            <a:fld id="{10065339-7779-4942-B250-C236F2F6B74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2CD8CD-98FB-46AC-9FDA-91DFBE97F92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37795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7795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176CEE-E653-4553-B53D-FD13B96C6B48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B459C6-65E2-468B-991A-D4645DEAC41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8AAFEE-DC44-428C-9E73-15969746C68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4C9D83-E5D3-4840-8E2B-8C5359F71E8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1BBA8A-20C8-40DB-A7F6-9AF5E153F65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36DB06-7A4C-42D2-89C3-591803DEE66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8938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795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0"/>
            <a:r>
              <a:rPr lang="de-DE" smtClean="0"/>
              <a:t>Zweite Ebene</a:t>
            </a:r>
          </a:p>
          <a:p>
            <a:pPr lvl="0"/>
            <a:r>
              <a:rPr lang="de-DE" smtClean="0"/>
              <a:t>Dritte Ebene</a:t>
            </a:r>
          </a:p>
          <a:p>
            <a:pPr lvl="0"/>
            <a:r>
              <a:rPr lang="de-DE" smtClean="0"/>
              <a:t>Vierte Ebene</a:t>
            </a:r>
          </a:p>
          <a:p>
            <a:pPr lvl="0"/>
            <a:r>
              <a:rPr lang="de-DE" smtClean="0"/>
              <a:t>Fünfte Ebene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2016" y="6446480"/>
            <a:ext cx="2133600" cy="41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>
                <a:solidFill>
                  <a:srgbClr val="170E83"/>
                </a:solidFill>
                <a:latin typeface="+mn-lt"/>
              </a:defRPr>
            </a:lvl1pPr>
          </a:lstStyle>
          <a:p>
            <a:fld id="{4165643C-076D-490A-B253-3480417F6E4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5725" name="Rectangle 13"/>
          <p:cNvSpPr>
            <a:spLocks noChangeArrowheads="1"/>
          </p:cNvSpPr>
          <p:nvPr userDrawn="1"/>
        </p:nvSpPr>
        <p:spPr bwMode="auto">
          <a:xfrm>
            <a:off x="7132638" y="6461125"/>
            <a:ext cx="1631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de-DE" sz="10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www.fh-diakonie.de</a:t>
            </a:r>
          </a:p>
        </p:txBody>
      </p:sp>
      <p:pic>
        <p:nvPicPr>
          <p:cNvPr id="115727" name="Picture 15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77063" y="188913"/>
            <a:ext cx="1831975" cy="733425"/>
          </a:xfrm>
          <a:prstGeom prst="rect">
            <a:avLst/>
          </a:prstGeom>
          <a:noFill/>
        </p:spPr>
      </p:pic>
      <p:pic>
        <p:nvPicPr>
          <p:cNvPr id="115734" name="Picture 22" descr="Diakonie_Wort_Bild_Marke_RGB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" y="6540500"/>
            <a:ext cx="1270000" cy="176213"/>
          </a:xfrm>
          <a:prstGeom prst="rect">
            <a:avLst/>
          </a:prstGeom>
          <a:noFill/>
        </p:spPr>
      </p:pic>
      <p:sp>
        <p:nvSpPr>
          <p:cNvPr id="115735" name="Line 23"/>
          <p:cNvSpPr>
            <a:spLocks noChangeShapeType="1"/>
          </p:cNvSpPr>
          <p:nvPr userDrawn="1"/>
        </p:nvSpPr>
        <p:spPr bwMode="auto">
          <a:xfrm>
            <a:off x="0" y="1000125"/>
            <a:ext cx="9144000" cy="0"/>
          </a:xfrm>
          <a:prstGeom prst="line">
            <a:avLst/>
          </a:prstGeom>
          <a:noFill/>
          <a:ln w="19050">
            <a:solidFill>
              <a:srgbClr val="C8D2DC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15736" name="Line 24"/>
          <p:cNvSpPr>
            <a:spLocks noChangeShapeType="1"/>
          </p:cNvSpPr>
          <p:nvPr userDrawn="1"/>
        </p:nvSpPr>
        <p:spPr bwMode="auto">
          <a:xfrm>
            <a:off x="0" y="6415088"/>
            <a:ext cx="9144000" cy="0"/>
          </a:xfrm>
          <a:prstGeom prst="line">
            <a:avLst/>
          </a:prstGeom>
          <a:noFill/>
          <a:ln w="19050">
            <a:solidFill>
              <a:srgbClr val="C8D2DC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Frutiger 45 Ligh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Frutiger 45 Ligh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Frutiger 45 Ligh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Frutiger 45 Ligh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Frutiger 45 Ligh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Frutiger 45 Ligh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Frutiger 45 Ligh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Frutiger 45 Ligh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90175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90175"/>
        </a:buClr>
        <a:buFont typeface="Wingdings" pitchFamily="2" charset="2"/>
        <a:buChar char="§"/>
        <a:defRPr sz="22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90175"/>
        </a:buClr>
        <a:buFont typeface="Wingdings" pitchFamily="2" charset="2"/>
        <a:buChar char="§"/>
        <a:defRPr sz="22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90175"/>
        </a:buClr>
        <a:buFont typeface="Wingdings" pitchFamily="2" charset="2"/>
        <a:buChar char="§"/>
        <a:defRPr sz="22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90175"/>
        </a:buClr>
        <a:buFont typeface="Wingdings" pitchFamily="2" charset="2"/>
        <a:buChar char="§"/>
        <a:defRPr sz="22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90175"/>
        </a:buClr>
        <a:buFont typeface="Wingdings" pitchFamily="2" charset="2"/>
        <a:buChar char="§"/>
        <a:defRPr sz="22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90175"/>
        </a:buClr>
        <a:buFont typeface="Wingdings" pitchFamily="2" charset="2"/>
        <a:buChar char="§"/>
        <a:defRPr sz="22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90175"/>
        </a:buClr>
        <a:buFont typeface="Wingdings" pitchFamily="2" charset="2"/>
        <a:buChar char="§"/>
        <a:defRPr sz="22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90175"/>
        </a:buClr>
        <a:buFont typeface="Wingdings" pitchFamily="2" charset="2"/>
        <a:buChar char="§"/>
        <a:defRPr sz="2200"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lernvonmir.fh-diakonie.d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de-DE" sz="4000" b="1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„LERN VON MIR“</a:t>
            </a:r>
          </a:p>
          <a:p>
            <a:pPr indent="0">
              <a:buNone/>
            </a:pPr>
            <a:r>
              <a:rPr lang="de-DE" sz="2400" b="1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Unterstützung von Menschen mit</a:t>
            </a:r>
            <a:br>
              <a:rPr lang="de-DE" sz="2400" b="1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</a:br>
            <a:r>
              <a:rPr lang="de-DE" sz="2400" b="1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Demenz in Allgemeinkrankenhäusern</a:t>
            </a:r>
            <a:endParaRPr lang="de-DE" sz="2400" b="1" dirty="0">
              <a:solidFill>
                <a:srgbClr val="00B0F0"/>
              </a:solidFill>
              <a:latin typeface="Frutiger 45 Light" pitchFamily="34" charset="0"/>
            </a:endParaRPr>
          </a:p>
        </p:txBody>
      </p:sp>
      <p:sp>
        <p:nvSpPr>
          <p:cNvPr id="3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20089-3F72-404C-9CA1-5DEC12ED78C0}" type="slidenum">
              <a:rPr lang="de-DE"/>
              <a:pPr/>
              <a:t>1</a:t>
            </a:fld>
            <a:endParaRPr lang="de-DE" dirty="0"/>
          </a:p>
        </p:txBody>
      </p:sp>
      <p:pic>
        <p:nvPicPr>
          <p:cNvPr id="140294" name="Picture 6" descr="C:\Users\Eickhoff\Documents\Kopien von Fileserver-Ordnern SaNa G\ÖA_SBAH\Fotos\Fotos Einrichtungen\Morgenstern\Morgenstern 2013\SNA BOe Morgenstern 2013 036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6567" t="19755" r="166" b="16767"/>
          <a:stretch>
            <a:fillRect/>
          </a:stretch>
        </p:blipFill>
        <p:spPr bwMode="auto">
          <a:xfrm>
            <a:off x="0" y="2022765"/>
            <a:ext cx="9144000" cy="4149435"/>
          </a:xfrm>
          <a:prstGeom prst="rect">
            <a:avLst/>
          </a:prstGeo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950" y="360218"/>
            <a:ext cx="8229600" cy="117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9017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170E8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„LERN VON MIR“</a:t>
            </a:r>
          </a:p>
          <a:p>
            <a:pPr marL="0" marR="0" lvl="0" indent="0" defTabSz="914400" rtl="0" eaLnBrk="1" fontAlgn="base" latinLnBrk="0" hangingPunct="1">
              <a:lnSpc>
                <a:spcPts val="2600"/>
              </a:lnSpc>
              <a:spcBef>
                <a:spcPts val="1200"/>
              </a:spcBef>
              <a:spcAft>
                <a:spcPct val="0"/>
              </a:spcAft>
              <a:buClr>
                <a:srgbClr val="09017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Unterstützung von Menschen mit</a:t>
            </a:r>
            <a:b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Demenz in Allgemeinkrankenhäusern</a:t>
            </a:r>
            <a:endParaRPr kumimoji="0" lang="de-DE" sz="2400" b="1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Frutiger 45 Light" pitchFamily="34" charset="0"/>
              <a:ea typeface="+mn-ea"/>
              <a:cs typeface="+mn-cs"/>
            </a:endParaRPr>
          </a:p>
        </p:txBody>
      </p:sp>
      <p:pic>
        <p:nvPicPr>
          <p:cNvPr id="10" name="Picture 23" descr="GMHIEC logo jpe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71704" y="6179127"/>
            <a:ext cx="136842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457200" y="5638800"/>
            <a:ext cx="6327058" cy="5334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090175"/>
              </a:buClr>
              <a:defRPr/>
            </a:pPr>
            <a:r>
              <a:rPr lang="de-DE" sz="2800" b="1" kern="0" dirty="0" smtClean="0">
                <a:solidFill>
                  <a:schemeClr val="accent3"/>
                </a:solidFill>
                <a:latin typeface="+mj-lt"/>
              </a:rPr>
              <a:t>Modul 1 – Demenz - Eine Einführung</a:t>
            </a:r>
            <a:endParaRPr lang="de-DE" sz="2800" b="1" kern="0" dirty="0">
              <a:solidFill>
                <a:schemeClr val="accent3"/>
              </a:solidFill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3506500" y="6446480"/>
            <a:ext cx="2133600" cy="411520"/>
          </a:xfrm>
        </p:spPr>
        <p:txBody>
          <a:bodyPr/>
          <a:lstStyle/>
          <a:p>
            <a:fld id="{479A3A90-E2CC-4F23-ABC5-A6AEF346287E}" type="slidenum">
              <a:rPr lang="de-DE"/>
              <a:pPr/>
              <a:t>10</a:t>
            </a:fld>
            <a:endParaRPr lang="de-DE" dirty="0"/>
          </a:p>
        </p:txBody>
      </p:sp>
      <p:sp>
        <p:nvSpPr>
          <p:cNvPr id="203790" name="Rectangle 14"/>
          <p:cNvSpPr>
            <a:spLocks noChangeArrowheads="1"/>
          </p:cNvSpPr>
          <p:nvPr/>
        </p:nvSpPr>
        <p:spPr bwMode="auto">
          <a:xfrm>
            <a:off x="170320" y="388938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090175"/>
              </a:buClr>
              <a:defRPr/>
            </a:pPr>
            <a:r>
              <a:rPr lang="de-DE" sz="2800" b="1" kern="0" dirty="0">
                <a:solidFill>
                  <a:srgbClr val="170E83"/>
                </a:solidFill>
                <a:latin typeface="+mj-lt"/>
              </a:rPr>
              <a:t>„LERN VON MIR</a:t>
            </a:r>
            <a:r>
              <a:rPr lang="de-DE" sz="2800" b="1" kern="0" dirty="0" smtClean="0">
                <a:solidFill>
                  <a:srgbClr val="170E83"/>
                </a:solidFill>
                <a:latin typeface="+mj-lt"/>
              </a:rPr>
              <a:t>“  </a:t>
            </a:r>
            <a:r>
              <a:rPr lang="de-DE" sz="2800" b="1" kern="0" dirty="0" smtClean="0">
                <a:solidFill>
                  <a:srgbClr val="92D050"/>
                </a:solidFill>
                <a:latin typeface="+mj-lt"/>
              </a:rPr>
              <a:t>Modul 1</a:t>
            </a:r>
            <a:endParaRPr lang="de-DE" sz="2800" b="1" kern="0" dirty="0">
              <a:solidFill>
                <a:srgbClr val="92D050"/>
              </a:solidFill>
              <a:latin typeface="+mj-lt"/>
            </a:endParaRPr>
          </a:p>
        </p:txBody>
      </p:sp>
      <p:graphicFrame>
        <p:nvGraphicFramePr>
          <p:cNvPr id="12" name="Diagram 2"/>
          <p:cNvGraphicFramePr/>
          <p:nvPr>
            <p:extLst>
              <p:ext uri="{D42A27DB-BD31-4B8C-83A1-F6EECF244321}">
                <p14:modId xmlns:p14="http://schemas.microsoft.com/office/powerpoint/2010/main" xmlns="" val="2354082698"/>
              </p:ext>
            </p:extLst>
          </p:nvPr>
        </p:nvGraphicFramePr>
        <p:xfrm>
          <a:off x="1547628" y="1111929"/>
          <a:ext cx="6048000" cy="518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7" descr="C:\Users\Eickhoff\Documents\Kopien von Fileserver-Ordnern SaNa G\ÖA_FHdD\Medien\Lern von mir _ Trainings\Gute-Botschafter-ENTWÜRFE\background_fh-d.png"/>
          <p:cNvPicPr>
            <a:picLocks noChangeAspect="1" noChangeArrowheads="1"/>
          </p:cNvPicPr>
          <p:nvPr/>
        </p:nvPicPr>
        <p:blipFill>
          <a:blip r:embed="rId7" cstate="print"/>
          <a:srcRect l="36131" b="40330"/>
          <a:stretch>
            <a:fillRect/>
          </a:stretch>
        </p:blipFill>
        <p:spPr bwMode="auto">
          <a:xfrm>
            <a:off x="0" y="4800571"/>
            <a:ext cx="2241400" cy="1601665"/>
          </a:xfrm>
          <a:prstGeom prst="rect">
            <a:avLst/>
          </a:prstGeom>
          <a:noFill/>
        </p:spPr>
      </p:pic>
      <p:pic>
        <p:nvPicPr>
          <p:cNvPr id="14" name="Picture 7" descr="C:\Users\Eickhoff\Documents\Kopien von Fileserver-Ordnern SaNa G\ÖA_FHdD\Medien\Lern von mir _ Trainings\Gute-Botschafter-ENTWÜRFE\background_fh-d.png"/>
          <p:cNvPicPr>
            <a:picLocks noChangeAspect="1" noChangeArrowheads="1"/>
          </p:cNvPicPr>
          <p:nvPr/>
        </p:nvPicPr>
        <p:blipFill>
          <a:blip r:embed="rId7" cstate="print"/>
          <a:srcRect t="35257" r="38373"/>
          <a:stretch>
            <a:fillRect/>
          </a:stretch>
        </p:blipFill>
        <p:spPr bwMode="auto">
          <a:xfrm>
            <a:off x="6981263" y="1010826"/>
            <a:ext cx="2162737" cy="1737817"/>
          </a:xfrm>
          <a:prstGeom prst="rect">
            <a:avLst/>
          </a:prstGeom>
          <a:noFill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922164" y="5800301"/>
            <a:ext cx="3024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 err="1" smtClean="0">
                <a:latin typeface="+mj-lt"/>
              </a:rPr>
              <a:t>Demenz</a:t>
            </a:r>
            <a:r>
              <a:rPr lang="en-GB" dirty="0" smtClean="0">
                <a:latin typeface="+mj-lt"/>
              </a:rPr>
              <a:t> Service NRW 2013</a:t>
            </a:r>
            <a:endParaRPr lang="en-GB" dirty="0"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B4F93EB-4C1D-42DB-8CA9-CC2109B37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39768A4-5CA1-4FE5-A294-0BE7BCB43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3775E1C-3125-4F52-A0E9-76B70956F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15B8847-6164-40FA-9A6F-AEB65B7BA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603AB06-5459-42D1-A33F-57792CD06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BDC042B-2E5C-4942-B265-5DCDC2D14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9FEB88F-5925-4CCF-A6DC-4E511A1C36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2810501-8AC5-4703-9E0C-597B0B98C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002F544-2314-4720-9834-1034413DE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40F7524-C645-4611-BB6E-CE5FFF6DE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AD063B2-F2E7-4FC2-A7B9-E21B5D04E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F370F42-D315-4EC6-A8FE-4C11D2452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110EEAC-0017-4AC5-9822-FB13FF005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"/>
          <p:cNvSpPr/>
          <p:nvPr/>
        </p:nvSpPr>
        <p:spPr>
          <a:xfrm>
            <a:off x="442450" y="1380385"/>
            <a:ext cx="8244000" cy="753946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 smtClean="0"/>
              <a:t>Alzheimer-Demenz</a:t>
            </a:r>
            <a:endParaRPr lang="de-DE" sz="2800" dirty="0"/>
          </a:p>
        </p:txBody>
      </p:sp>
      <p:sp>
        <p:nvSpPr>
          <p:cNvPr id="8" name="Rounded Rectangle 2"/>
          <p:cNvSpPr/>
          <p:nvPr/>
        </p:nvSpPr>
        <p:spPr>
          <a:xfrm>
            <a:off x="442450" y="2303929"/>
            <a:ext cx="3264487" cy="3720456"/>
          </a:xfrm>
          <a:prstGeom prst="rect">
            <a:avLst/>
          </a:prstGeom>
          <a:solidFill>
            <a:srgbClr val="C9F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 smtClean="0">
                <a:solidFill>
                  <a:schemeClr val="tx1"/>
                </a:solidFill>
              </a:rPr>
              <a:t>Die Krankheit:</a:t>
            </a:r>
          </a:p>
          <a:p>
            <a:pPr algn="ctr">
              <a:defRPr/>
            </a:pPr>
            <a:endParaRPr lang="de-DE" dirty="0" smtClean="0">
              <a:solidFill>
                <a:schemeClr val="tx1"/>
              </a:solidFill>
            </a:endParaRPr>
          </a:p>
          <a:p>
            <a:pPr marL="268288" indent="-179388">
              <a:spcAft>
                <a:spcPts val="600"/>
              </a:spcAft>
              <a:buFont typeface="Arial" charset="0"/>
              <a:buChar char="•"/>
              <a:defRPr/>
            </a:pPr>
            <a:r>
              <a:rPr lang="de-DE" dirty="0" smtClean="0">
                <a:solidFill>
                  <a:schemeClr val="tx1"/>
                </a:solidFill>
              </a:rPr>
              <a:t>Atrophie (Schrumpfung) von Teilen des Gehirns</a:t>
            </a:r>
          </a:p>
          <a:p>
            <a:pPr marL="268288" indent="-179388">
              <a:spcAft>
                <a:spcPts val="600"/>
              </a:spcAft>
              <a:buFont typeface="Arial" charset="0"/>
              <a:buChar char="•"/>
              <a:defRPr/>
            </a:pPr>
            <a:r>
              <a:rPr lang="de-DE" dirty="0" smtClean="0">
                <a:solidFill>
                  <a:schemeClr val="tx1"/>
                </a:solidFill>
              </a:rPr>
              <a:t>Verminderung der neurochemischen Botenstoffe </a:t>
            </a:r>
          </a:p>
          <a:p>
            <a:pPr marL="268288" indent="-179388">
              <a:spcAft>
                <a:spcPts val="600"/>
              </a:spcAft>
              <a:buFont typeface="Arial" charset="0"/>
              <a:buChar char="•"/>
              <a:defRPr/>
            </a:pPr>
            <a:r>
              <a:rPr lang="de-DE" dirty="0" smtClean="0">
                <a:solidFill>
                  <a:schemeClr val="tx1"/>
                </a:solidFill>
              </a:rPr>
              <a:t>Abbau von „Erinnerungen und Verknüpfungen“ im Gehirn</a:t>
            </a:r>
          </a:p>
          <a:p>
            <a:pPr marL="268288" indent="-179388">
              <a:spcAft>
                <a:spcPts val="600"/>
              </a:spcAft>
              <a:buFont typeface="Arial" charset="0"/>
              <a:buChar char="•"/>
              <a:defRPr/>
            </a:pPr>
            <a:endParaRPr lang="de-D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ounded Rectangle 3"/>
          <p:cNvSpPr/>
          <p:nvPr/>
        </p:nvSpPr>
        <p:spPr>
          <a:xfrm>
            <a:off x="3951684" y="2303929"/>
            <a:ext cx="4734766" cy="36628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b="1" dirty="0" smtClean="0">
                <a:solidFill>
                  <a:srgbClr val="FFFFFF"/>
                </a:solidFill>
              </a:rPr>
              <a:t>Einige der zu erwartenden Probleme:</a:t>
            </a:r>
          </a:p>
          <a:p>
            <a:pPr algn="ctr">
              <a:defRPr/>
            </a:pPr>
            <a:endParaRPr lang="de-DE" sz="1600" b="1" dirty="0" smtClean="0">
              <a:solidFill>
                <a:srgbClr val="FFFFFF"/>
              </a:solidFill>
            </a:endParaRPr>
          </a:p>
          <a:p>
            <a:pPr marL="268288" indent="-179388">
              <a:spcAft>
                <a:spcPts val="600"/>
              </a:spcAft>
              <a:buFont typeface="Arial" charset="0"/>
              <a:buChar char="•"/>
              <a:defRPr/>
            </a:pPr>
            <a:r>
              <a:rPr lang="de-DE" sz="1600" dirty="0" smtClean="0">
                <a:solidFill>
                  <a:srgbClr val="FFFFFF"/>
                </a:solidFill>
              </a:rPr>
              <a:t>Allmählich fortschreitender Verlust von geistigen Fähigkeiten</a:t>
            </a:r>
          </a:p>
          <a:p>
            <a:pPr marL="268288" indent="-179388">
              <a:spcAft>
                <a:spcPts val="600"/>
              </a:spcAft>
              <a:buFont typeface="Arial" charset="0"/>
              <a:buChar char="•"/>
              <a:defRPr/>
            </a:pPr>
            <a:r>
              <a:rPr lang="de-DE" sz="1600" dirty="0" smtClean="0">
                <a:solidFill>
                  <a:srgbClr val="FFFFFF"/>
                </a:solidFill>
              </a:rPr>
              <a:t>Gedächtnisschwund</a:t>
            </a:r>
          </a:p>
          <a:p>
            <a:pPr marL="268288" indent="-179388">
              <a:spcAft>
                <a:spcPts val="600"/>
              </a:spcAft>
              <a:buFont typeface="Arial" charset="0"/>
              <a:buChar char="•"/>
              <a:defRPr/>
            </a:pPr>
            <a:r>
              <a:rPr lang="de-DE" sz="1600" dirty="0" smtClean="0">
                <a:solidFill>
                  <a:srgbClr val="FFFFFF"/>
                </a:solidFill>
              </a:rPr>
              <a:t>Wortfindungsstörungen</a:t>
            </a:r>
          </a:p>
          <a:p>
            <a:pPr marL="268288" indent="-179388">
              <a:spcAft>
                <a:spcPts val="600"/>
              </a:spcAft>
              <a:buFont typeface="Arial" charset="0"/>
              <a:buChar char="•"/>
              <a:defRPr/>
            </a:pPr>
            <a:r>
              <a:rPr lang="de-DE" sz="1600" dirty="0" smtClean="0">
                <a:solidFill>
                  <a:srgbClr val="FFFFFF"/>
                </a:solidFill>
              </a:rPr>
              <a:t>Probleme bei Erkennung und Wahrnehmung</a:t>
            </a:r>
          </a:p>
          <a:p>
            <a:pPr marL="268288" indent="-179388">
              <a:spcAft>
                <a:spcPts val="600"/>
              </a:spcAft>
              <a:buFont typeface="Arial" charset="0"/>
              <a:buChar char="•"/>
              <a:defRPr/>
            </a:pPr>
            <a:r>
              <a:rPr lang="de-DE" sz="1600" dirty="0" smtClean="0">
                <a:solidFill>
                  <a:srgbClr val="FFFFFF"/>
                </a:solidFill>
              </a:rPr>
              <a:t>Desorientiertheit</a:t>
            </a:r>
          </a:p>
          <a:p>
            <a:pPr marL="268288" indent="-179388">
              <a:spcAft>
                <a:spcPts val="600"/>
              </a:spcAft>
              <a:buFont typeface="Arial" charset="0"/>
              <a:buChar char="•"/>
              <a:defRPr/>
            </a:pPr>
            <a:r>
              <a:rPr lang="de-DE" sz="1600" dirty="0" smtClean="0">
                <a:solidFill>
                  <a:srgbClr val="FFFFFF"/>
                </a:solidFill>
              </a:rPr>
              <a:t>Zunehmende Schwierigkeiten bei der Bewältigung des Alltags</a:t>
            </a:r>
          </a:p>
          <a:p>
            <a:pPr marL="268288" indent="-179388">
              <a:spcAft>
                <a:spcPts val="600"/>
              </a:spcAft>
              <a:buFont typeface="Arial" charset="0"/>
              <a:buChar char="•"/>
              <a:defRPr/>
            </a:pPr>
            <a:r>
              <a:rPr lang="de-DE" sz="1600" dirty="0" smtClean="0">
                <a:solidFill>
                  <a:srgbClr val="FFFFFF"/>
                </a:solidFill>
              </a:rPr>
              <a:t>Stimmungsschwankungen</a:t>
            </a:r>
          </a:p>
          <a:p>
            <a:pPr marL="268288" indent="-179388">
              <a:spcAft>
                <a:spcPts val="600"/>
              </a:spcAft>
              <a:buFont typeface="Arial" charset="0"/>
              <a:buChar char="•"/>
              <a:defRPr/>
            </a:pPr>
            <a:r>
              <a:rPr lang="de-DE" sz="1600" dirty="0" smtClean="0">
                <a:solidFill>
                  <a:srgbClr val="FFFFFF"/>
                </a:solidFill>
              </a:rPr>
              <a:t>Und andere</a:t>
            </a:r>
            <a:endParaRPr lang="de-DE" sz="1600" dirty="0">
              <a:solidFill>
                <a:srgbClr val="FFFFFF"/>
              </a:solidFill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3506500" y="6446480"/>
            <a:ext cx="2133600" cy="411520"/>
          </a:xfrm>
        </p:spPr>
        <p:txBody>
          <a:bodyPr/>
          <a:lstStyle/>
          <a:p>
            <a:fld id="{479A3A90-E2CC-4F23-ABC5-A6AEF346287E}" type="slidenum">
              <a:rPr lang="de-DE"/>
              <a:pPr/>
              <a:t>11</a:t>
            </a:fld>
            <a:endParaRPr lang="de-DE" dirty="0"/>
          </a:p>
        </p:txBody>
      </p:sp>
      <p:sp>
        <p:nvSpPr>
          <p:cNvPr id="203790" name="Rectangle 14"/>
          <p:cNvSpPr>
            <a:spLocks noChangeArrowheads="1"/>
          </p:cNvSpPr>
          <p:nvPr/>
        </p:nvSpPr>
        <p:spPr bwMode="auto">
          <a:xfrm>
            <a:off x="170320" y="388938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090175"/>
              </a:buClr>
              <a:defRPr/>
            </a:pPr>
            <a:r>
              <a:rPr lang="de-DE" sz="2800" b="1" kern="0" dirty="0">
                <a:solidFill>
                  <a:srgbClr val="170E83"/>
                </a:solidFill>
                <a:latin typeface="+mj-lt"/>
              </a:rPr>
              <a:t>„LERN VON MIR</a:t>
            </a:r>
            <a:r>
              <a:rPr lang="de-DE" sz="2800" b="1" kern="0" dirty="0" smtClean="0">
                <a:solidFill>
                  <a:srgbClr val="170E83"/>
                </a:solidFill>
                <a:latin typeface="+mj-lt"/>
              </a:rPr>
              <a:t>“  </a:t>
            </a:r>
            <a:r>
              <a:rPr lang="de-DE" sz="2800" b="1" kern="0" dirty="0" smtClean="0">
                <a:solidFill>
                  <a:srgbClr val="92D050"/>
                </a:solidFill>
                <a:latin typeface="+mj-lt"/>
              </a:rPr>
              <a:t>Modul 1</a:t>
            </a:r>
            <a:endParaRPr lang="de-DE" sz="2800" b="1" kern="0" dirty="0">
              <a:solidFill>
                <a:srgbClr val="92D050"/>
              </a:solidFill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p" animBg="1"/>
      <p:bldP spid="9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"/>
          <p:cNvSpPr/>
          <p:nvPr/>
        </p:nvSpPr>
        <p:spPr>
          <a:xfrm>
            <a:off x="442450" y="1380385"/>
            <a:ext cx="8244000" cy="753946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 smtClean="0"/>
              <a:t>Vaskuläre Demenz</a:t>
            </a:r>
            <a:endParaRPr lang="de-DE" sz="2800" dirty="0"/>
          </a:p>
        </p:txBody>
      </p:sp>
      <p:sp>
        <p:nvSpPr>
          <p:cNvPr id="8" name="Rounded Rectangle 2"/>
          <p:cNvSpPr/>
          <p:nvPr/>
        </p:nvSpPr>
        <p:spPr>
          <a:xfrm>
            <a:off x="442450" y="2317898"/>
            <a:ext cx="3487628" cy="3706487"/>
          </a:xfrm>
          <a:prstGeom prst="rect">
            <a:avLst/>
          </a:prstGeom>
          <a:solidFill>
            <a:srgbClr val="C9F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 smtClean="0">
                <a:solidFill>
                  <a:srgbClr val="17375E"/>
                </a:solidFill>
              </a:rPr>
              <a:t>Die Krankheit:</a:t>
            </a:r>
          </a:p>
          <a:p>
            <a:pPr algn="ctr">
              <a:defRPr/>
            </a:pPr>
            <a:endParaRPr lang="de-DE" dirty="0" smtClean="0">
              <a:solidFill>
                <a:srgbClr val="17375E"/>
              </a:solidFill>
            </a:endParaRPr>
          </a:p>
          <a:p>
            <a:pPr marL="265113" indent="-17621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e-DE" sz="1600" dirty="0" smtClean="0">
                <a:solidFill>
                  <a:srgbClr val="17375E"/>
                </a:solidFill>
              </a:rPr>
              <a:t>Blutgefäße im Gehirn sind zerstört (z. B. Schlaganfälle), es kommt zu Durchblutungs-</a:t>
            </a:r>
            <a:r>
              <a:rPr lang="de-DE" sz="1600" dirty="0" err="1" smtClean="0">
                <a:solidFill>
                  <a:srgbClr val="17375E"/>
                </a:solidFill>
              </a:rPr>
              <a:t>störungen</a:t>
            </a:r>
            <a:r>
              <a:rPr lang="de-DE" sz="1600" dirty="0" smtClean="0">
                <a:solidFill>
                  <a:srgbClr val="17375E"/>
                </a:solidFill>
              </a:rPr>
              <a:t> in den Zellen und Teilen des Gehirns</a:t>
            </a:r>
          </a:p>
          <a:p>
            <a:pPr marL="265113" indent="-176213">
              <a:spcAft>
                <a:spcPts val="600"/>
              </a:spcAft>
              <a:buFont typeface="Arial" charset="0"/>
              <a:buChar char="•"/>
              <a:defRPr/>
            </a:pPr>
            <a:r>
              <a:rPr lang="de-DE" sz="1600" dirty="0" smtClean="0">
                <a:solidFill>
                  <a:srgbClr val="17375E"/>
                </a:solidFill>
              </a:rPr>
              <a:t>Kleine Gefäßschäden wirken sich auf noch kleinere Gefäße in tiefen Gehirnbereichen aus</a:t>
            </a:r>
          </a:p>
          <a:p>
            <a:pPr marL="265113" indent="-176213">
              <a:spcAft>
                <a:spcPts val="600"/>
              </a:spcAft>
              <a:buFont typeface="Arial" charset="0"/>
              <a:buChar char="•"/>
              <a:defRPr/>
            </a:pPr>
            <a:r>
              <a:rPr lang="de-DE" sz="1600" dirty="0" smtClean="0">
                <a:solidFill>
                  <a:srgbClr val="17375E"/>
                </a:solidFill>
              </a:rPr>
              <a:t>Kann zusammen mit der Alzheimer-Demenz auftreten</a:t>
            </a:r>
          </a:p>
          <a:p>
            <a:pPr marL="265113" indent="-176213">
              <a:spcAft>
                <a:spcPts val="600"/>
              </a:spcAft>
              <a:buFont typeface="Arial" charset="0"/>
              <a:buChar char="•"/>
              <a:defRPr/>
            </a:pPr>
            <a:endParaRPr lang="de-DE" sz="1600" dirty="0" smtClean="0">
              <a:solidFill>
                <a:srgbClr val="17375E"/>
              </a:solidFill>
            </a:endParaRPr>
          </a:p>
        </p:txBody>
      </p:sp>
      <p:sp>
        <p:nvSpPr>
          <p:cNvPr id="9" name="Rounded Rectangle 3"/>
          <p:cNvSpPr/>
          <p:nvPr/>
        </p:nvSpPr>
        <p:spPr>
          <a:xfrm>
            <a:off x="4089108" y="2317898"/>
            <a:ext cx="4597342" cy="37064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 smtClean="0">
                <a:solidFill>
                  <a:srgbClr val="FFFFFF"/>
                </a:solidFill>
              </a:rPr>
              <a:t>Einige </a:t>
            </a:r>
            <a:r>
              <a:rPr lang="de-DE" b="1" dirty="0">
                <a:solidFill>
                  <a:srgbClr val="FFFFFF"/>
                </a:solidFill>
              </a:rPr>
              <a:t>der zu erwartenden Probleme:</a:t>
            </a:r>
            <a:endParaRPr lang="de-DE" b="1" dirty="0" smtClean="0">
              <a:solidFill>
                <a:srgbClr val="FFFFFF"/>
              </a:solidFill>
            </a:endParaRPr>
          </a:p>
          <a:p>
            <a:pPr marL="265113" indent="-176213" algn="ctr">
              <a:defRPr/>
            </a:pPr>
            <a:endParaRPr lang="de-DE" sz="1600" b="1" dirty="0" smtClean="0">
              <a:solidFill>
                <a:srgbClr val="FFFFFF"/>
              </a:solidFill>
            </a:endParaRPr>
          </a:p>
          <a:p>
            <a:pPr marL="265113" indent="-176213">
              <a:spcAft>
                <a:spcPts val="600"/>
              </a:spcAft>
              <a:buFont typeface="Arial" charset="0"/>
              <a:buChar char="•"/>
              <a:defRPr/>
            </a:pPr>
            <a:r>
              <a:rPr lang="de-DE" sz="1600" dirty="0" smtClean="0">
                <a:solidFill>
                  <a:srgbClr val="FFFFFF"/>
                </a:solidFill>
              </a:rPr>
              <a:t>Der Beginn kann plötzlich erfolgen und dann kann es zu schrittweisem Fortschreiten der Beeinträchtigungen kommen</a:t>
            </a:r>
          </a:p>
          <a:p>
            <a:pPr marL="265113" indent="-176213">
              <a:spcAft>
                <a:spcPts val="600"/>
              </a:spcAft>
              <a:buFont typeface="Arial" charset="0"/>
              <a:buChar char="•"/>
              <a:defRPr/>
            </a:pPr>
            <a:r>
              <a:rPr lang="de-DE" sz="1600" dirty="0" smtClean="0">
                <a:solidFill>
                  <a:srgbClr val="FFFFFF"/>
                </a:solidFill>
              </a:rPr>
              <a:t>Auch wenn die Verluste denen der Alzheimer-Demenz gleichen, haben sie ihre Ursache in den geschädigten Gehirnbereichen, einige Fähigkeiten können erhalten bleiben</a:t>
            </a:r>
          </a:p>
          <a:p>
            <a:pPr marL="265113" indent="-176213">
              <a:spcAft>
                <a:spcPts val="600"/>
              </a:spcAft>
              <a:buFont typeface="Arial" charset="0"/>
              <a:buChar char="•"/>
              <a:defRPr/>
            </a:pPr>
            <a:r>
              <a:rPr lang="de-DE" sz="1600" dirty="0" smtClean="0">
                <a:solidFill>
                  <a:srgbClr val="FFFFFF"/>
                </a:solidFill>
              </a:rPr>
              <a:t>Kleine Gefäßschäden können das Gehen beeinflussen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3506500" y="6446480"/>
            <a:ext cx="2133600" cy="411520"/>
          </a:xfrm>
        </p:spPr>
        <p:txBody>
          <a:bodyPr/>
          <a:lstStyle/>
          <a:p>
            <a:fld id="{479A3A90-E2CC-4F23-ABC5-A6AEF346287E}" type="slidenum">
              <a:rPr lang="de-DE"/>
              <a:pPr/>
              <a:t>12</a:t>
            </a:fld>
            <a:endParaRPr lang="de-DE" dirty="0"/>
          </a:p>
        </p:txBody>
      </p:sp>
      <p:sp>
        <p:nvSpPr>
          <p:cNvPr id="203790" name="Rectangle 14"/>
          <p:cNvSpPr>
            <a:spLocks noChangeArrowheads="1"/>
          </p:cNvSpPr>
          <p:nvPr/>
        </p:nvSpPr>
        <p:spPr bwMode="auto">
          <a:xfrm>
            <a:off x="170320" y="388938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090175"/>
              </a:buClr>
              <a:defRPr/>
            </a:pPr>
            <a:r>
              <a:rPr lang="de-DE" sz="2800" b="1" kern="0" dirty="0">
                <a:solidFill>
                  <a:srgbClr val="170E83"/>
                </a:solidFill>
                <a:latin typeface="+mj-lt"/>
              </a:rPr>
              <a:t>„LERN VON MIR</a:t>
            </a:r>
            <a:r>
              <a:rPr lang="de-DE" sz="2800" b="1" kern="0" dirty="0" smtClean="0">
                <a:solidFill>
                  <a:srgbClr val="170E83"/>
                </a:solidFill>
                <a:latin typeface="+mj-lt"/>
              </a:rPr>
              <a:t>“  </a:t>
            </a:r>
            <a:r>
              <a:rPr lang="de-DE" sz="2800" b="1" kern="0" dirty="0" smtClean="0">
                <a:solidFill>
                  <a:srgbClr val="92D050"/>
                </a:solidFill>
                <a:latin typeface="+mj-lt"/>
              </a:rPr>
              <a:t>Modul 1</a:t>
            </a:r>
            <a:endParaRPr lang="de-DE" sz="2800" b="1" kern="0" dirty="0">
              <a:solidFill>
                <a:srgbClr val="92D050"/>
              </a:solidFill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8" grpId="0" build="p" animBg="1"/>
      <p:bldP spid="9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3506500" y="6446480"/>
            <a:ext cx="2133600" cy="411520"/>
          </a:xfrm>
        </p:spPr>
        <p:txBody>
          <a:bodyPr/>
          <a:lstStyle/>
          <a:p>
            <a:fld id="{479A3A90-E2CC-4F23-ABC5-A6AEF346287E}" type="slidenum">
              <a:rPr lang="de-DE"/>
              <a:pPr/>
              <a:t>13</a:t>
            </a:fld>
            <a:endParaRPr lang="de-DE" dirty="0"/>
          </a:p>
        </p:txBody>
      </p:sp>
      <p:sp>
        <p:nvSpPr>
          <p:cNvPr id="203790" name="Rectangle 14"/>
          <p:cNvSpPr>
            <a:spLocks noChangeArrowheads="1"/>
          </p:cNvSpPr>
          <p:nvPr/>
        </p:nvSpPr>
        <p:spPr bwMode="auto">
          <a:xfrm>
            <a:off x="170320" y="388938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090175"/>
              </a:buClr>
              <a:defRPr/>
            </a:pPr>
            <a:r>
              <a:rPr lang="de-DE" sz="2800" b="1" kern="0" dirty="0">
                <a:solidFill>
                  <a:srgbClr val="170E83"/>
                </a:solidFill>
                <a:latin typeface="+mj-lt"/>
              </a:rPr>
              <a:t>„LERN VON MIR</a:t>
            </a:r>
            <a:r>
              <a:rPr lang="de-DE" sz="2800" b="1" kern="0" dirty="0" smtClean="0">
                <a:solidFill>
                  <a:srgbClr val="170E83"/>
                </a:solidFill>
                <a:latin typeface="+mj-lt"/>
              </a:rPr>
              <a:t>“  </a:t>
            </a:r>
            <a:r>
              <a:rPr lang="de-DE" sz="2800" b="1" kern="0" dirty="0" smtClean="0">
                <a:solidFill>
                  <a:srgbClr val="92D050"/>
                </a:solidFill>
                <a:latin typeface="+mj-lt"/>
              </a:rPr>
              <a:t>Modul 1</a:t>
            </a:r>
            <a:endParaRPr lang="de-DE" sz="2800" b="1" kern="0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8" name="Rounded Rectangle 2"/>
          <p:cNvSpPr/>
          <p:nvPr/>
        </p:nvSpPr>
        <p:spPr>
          <a:xfrm>
            <a:off x="442450" y="2296633"/>
            <a:ext cx="3183364" cy="3727752"/>
          </a:xfrm>
          <a:prstGeom prst="rect">
            <a:avLst/>
          </a:prstGeom>
          <a:solidFill>
            <a:srgbClr val="C9F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 smtClean="0">
                <a:solidFill>
                  <a:schemeClr val="tx1"/>
                </a:solidFill>
              </a:rPr>
              <a:t>Die Krankheit:</a:t>
            </a:r>
          </a:p>
          <a:p>
            <a:pPr algn="ctr">
              <a:defRPr/>
            </a:pPr>
            <a:endParaRPr lang="de-DE" b="1" dirty="0" smtClean="0">
              <a:solidFill>
                <a:schemeClr val="tx1"/>
              </a:solidFill>
            </a:endParaRPr>
          </a:p>
          <a:p>
            <a:pPr marL="265113" indent="-179388">
              <a:spcBef>
                <a:spcPts val="600"/>
              </a:spcBef>
              <a:buFont typeface="Arial" charset="0"/>
              <a:buChar char="•"/>
              <a:defRPr/>
            </a:pPr>
            <a:r>
              <a:rPr lang="de-DE" sz="1600" dirty="0" smtClean="0">
                <a:solidFill>
                  <a:schemeClr val="tx1"/>
                </a:solidFill>
              </a:rPr>
              <a:t>Es kommt zu Eiweiß-</a:t>
            </a:r>
            <a:r>
              <a:rPr lang="de-DE" sz="1600" dirty="0" err="1" smtClean="0">
                <a:solidFill>
                  <a:schemeClr val="tx1"/>
                </a:solidFill>
              </a:rPr>
              <a:t>ablagerungen</a:t>
            </a:r>
            <a:r>
              <a:rPr lang="de-DE" sz="1600" dirty="0" smtClean="0">
                <a:solidFill>
                  <a:schemeClr val="tx1"/>
                </a:solidFill>
              </a:rPr>
              <a:t> in bestimmten Bereichen </a:t>
            </a:r>
            <a:br>
              <a:rPr lang="de-DE" sz="1600" dirty="0" smtClean="0">
                <a:solidFill>
                  <a:schemeClr val="tx1"/>
                </a:solidFill>
              </a:rPr>
            </a:br>
            <a:r>
              <a:rPr lang="de-DE" sz="1600" dirty="0" smtClean="0">
                <a:solidFill>
                  <a:schemeClr val="tx1"/>
                </a:solidFill>
              </a:rPr>
              <a:t>des Gehirns</a:t>
            </a:r>
          </a:p>
          <a:p>
            <a:pPr marL="265113" indent="-179388">
              <a:spcBef>
                <a:spcPts val="600"/>
              </a:spcBef>
              <a:buFont typeface="Arial" charset="0"/>
              <a:buChar char="•"/>
              <a:defRPr/>
            </a:pPr>
            <a:r>
              <a:rPr lang="de-DE" sz="1600" dirty="0" smtClean="0">
                <a:solidFill>
                  <a:schemeClr val="tx1"/>
                </a:solidFill>
              </a:rPr>
              <a:t>Auch wenn der Zusammen-hang noch nicht komplett erforscht ist, wird von einem Zusammenhang der Levy-</a:t>
            </a:r>
            <a:r>
              <a:rPr lang="de-DE" sz="1600" dirty="0" err="1" smtClean="0">
                <a:solidFill>
                  <a:schemeClr val="tx1"/>
                </a:solidFill>
              </a:rPr>
              <a:t>Körperchen</a:t>
            </a:r>
            <a:r>
              <a:rPr lang="de-DE" sz="1600" dirty="0" smtClean="0">
                <a:solidFill>
                  <a:schemeClr val="tx1"/>
                </a:solidFill>
              </a:rPr>
              <a:t>-Demenz und der Parkinson-Erkrankung ausgegangen</a:t>
            </a:r>
          </a:p>
        </p:txBody>
      </p:sp>
      <p:sp>
        <p:nvSpPr>
          <p:cNvPr id="9" name="Rounded Rectangle 3"/>
          <p:cNvSpPr/>
          <p:nvPr/>
        </p:nvSpPr>
        <p:spPr>
          <a:xfrm>
            <a:off x="3952400" y="2296633"/>
            <a:ext cx="4734050" cy="37277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>
                <a:solidFill>
                  <a:srgbClr val="FFFFFF"/>
                </a:solidFill>
              </a:rPr>
              <a:t>Einige der zu erwartenden </a:t>
            </a:r>
            <a:r>
              <a:rPr lang="de-DE" b="1" dirty="0" smtClean="0">
                <a:solidFill>
                  <a:srgbClr val="FFFFFF"/>
                </a:solidFill>
              </a:rPr>
              <a:t>Probleme:</a:t>
            </a:r>
          </a:p>
          <a:p>
            <a:pPr algn="ctr">
              <a:defRPr/>
            </a:pPr>
            <a:endParaRPr lang="de-DE" b="1" dirty="0" smtClean="0">
              <a:solidFill>
                <a:srgbClr val="FFFFFF"/>
              </a:solidFill>
            </a:endParaRPr>
          </a:p>
          <a:p>
            <a:pPr marL="265113" indent="-179388">
              <a:spcAft>
                <a:spcPts val="600"/>
              </a:spcAft>
              <a:buFont typeface="Arial" charset="0"/>
              <a:buChar char="•"/>
              <a:defRPr/>
            </a:pPr>
            <a:r>
              <a:rPr lang="de-DE" sz="1600" dirty="0" smtClean="0">
                <a:solidFill>
                  <a:srgbClr val="FFFFFF"/>
                </a:solidFill>
              </a:rPr>
              <a:t>Halluzinationen</a:t>
            </a:r>
          </a:p>
          <a:p>
            <a:pPr marL="265113" indent="-179388">
              <a:spcAft>
                <a:spcPts val="600"/>
              </a:spcAft>
              <a:buFont typeface="Arial" charset="0"/>
              <a:buChar char="•"/>
              <a:defRPr/>
            </a:pPr>
            <a:r>
              <a:rPr lang="de-DE" sz="1600" dirty="0" smtClean="0">
                <a:solidFill>
                  <a:srgbClr val="FFFFFF"/>
                </a:solidFill>
              </a:rPr>
              <a:t>Schwankungen zwischen Orientiertheit und Verwirrtheit</a:t>
            </a:r>
          </a:p>
          <a:p>
            <a:pPr marL="265113" indent="-179388">
              <a:spcAft>
                <a:spcPts val="600"/>
              </a:spcAft>
              <a:buFont typeface="Arial" charset="0"/>
              <a:buChar char="•"/>
              <a:defRPr/>
            </a:pPr>
            <a:r>
              <a:rPr lang="de-DE" sz="1600" dirty="0" smtClean="0">
                <a:solidFill>
                  <a:srgbClr val="FFFFFF"/>
                </a:solidFill>
              </a:rPr>
              <a:t>Körperliche Symptome der Parkinson-Krankheit</a:t>
            </a:r>
          </a:p>
          <a:p>
            <a:pPr marL="265113" indent="-179388">
              <a:spcAft>
                <a:spcPts val="600"/>
              </a:spcAft>
              <a:buFont typeface="Arial" charset="0"/>
              <a:buChar char="•"/>
              <a:defRPr/>
            </a:pPr>
            <a:r>
              <a:rPr lang="de-DE" sz="1600" dirty="0" smtClean="0">
                <a:solidFill>
                  <a:srgbClr val="FFFFFF"/>
                </a:solidFill>
              </a:rPr>
              <a:t>Schlafstörungen </a:t>
            </a:r>
          </a:p>
          <a:p>
            <a:pPr marL="265113" indent="-179388">
              <a:spcAft>
                <a:spcPts val="600"/>
              </a:spcAft>
              <a:buFont typeface="Arial" charset="0"/>
              <a:buChar char="•"/>
              <a:defRPr/>
            </a:pPr>
            <a:r>
              <a:rPr lang="de-DE" sz="1600" dirty="0" smtClean="0">
                <a:solidFill>
                  <a:srgbClr val="FFFFFF"/>
                </a:solidFill>
              </a:rPr>
              <a:t>Erhöhte Sturzgefahr</a:t>
            </a:r>
          </a:p>
          <a:p>
            <a:pPr marL="265113" indent="-179388">
              <a:spcAft>
                <a:spcPts val="600"/>
              </a:spcAft>
              <a:buFont typeface="Arial" charset="0"/>
              <a:buChar char="•"/>
              <a:defRPr/>
            </a:pPr>
            <a:r>
              <a:rPr lang="de-DE" sz="1600" dirty="0" smtClean="0">
                <a:solidFill>
                  <a:srgbClr val="FFFFFF"/>
                </a:solidFill>
              </a:rPr>
              <a:t>Gesteigerte Empfindlichkeit auf </a:t>
            </a:r>
            <a:r>
              <a:rPr lang="de-DE" sz="1600" dirty="0" err="1" smtClean="0">
                <a:solidFill>
                  <a:srgbClr val="FFFFFF"/>
                </a:solidFill>
              </a:rPr>
              <a:t>neuroleptische</a:t>
            </a:r>
            <a:r>
              <a:rPr lang="de-DE" sz="1600" dirty="0" smtClean="0">
                <a:solidFill>
                  <a:srgbClr val="FFFFFF"/>
                </a:solidFill>
              </a:rPr>
              <a:t> und antipsychotische Medikation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1" name="Rounded Rectangle 1"/>
          <p:cNvSpPr/>
          <p:nvPr/>
        </p:nvSpPr>
        <p:spPr>
          <a:xfrm>
            <a:off x="442450" y="1380385"/>
            <a:ext cx="8244000" cy="753946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 smtClean="0"/>
              <a:t>Levy-</a:t>
            </a:r>
            <a:r>
              <a:rPr lang="de-DE" sz="2800" dirty="0" err="1" smtClean="0"/>
              <a:t>Körperchen</a:t>
            </a:r>
            <a:r>
              <a:rPr lang="de-DE" sz="2800" dirty="0" smtClean="0"/>
              <a:t>-Demenz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build="p" animBg="1"/>
      <p:bldP spid="11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3506500" y="6446480"/>
            <a:ext cx="2133600" cy="411520"/>
          </a:xfrm>
        </p:spPr>
        <p:txBody>
          <a:bodyPr/>
          <a:lstStyle/>
          <a:p>
            <a:fld id="{479A3A90-E2CC-4F23-ABC5-A6AEF346287E}" type="slidenum">
              <a:rPr lang="de-DE"/>
              <a:pPr/>
              <a:t>14</a:t>
            </a:fld>
            <a:endParaRPr lang="de-DE" dirty="0"/>
          </a:p>
        </p:txBody>
      </p:sp>
      <p:sp>
        <p:nvSpPr>
          <p:cNvPr id="203790" name="Rectangle 14"/>
          <p:cNvSpPr>
            <a:spLocks noChangeArrowheads="1"/>
          </p:cNvSpPr>
          <p:nvPr/>
        </p:nvSpPr>
        <p:spPr bwMode="auto">
          <a:xfrm>
            <a:off x="170320" y="388938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090175"/>
              </a:buClr>
              <a:defRPr/>
            </a:pPr>
            <a:r>
              <a:rPr lang="de-DE" sz="2800" b="1" kern="0" dirty="0">
                <a:solidFill>
                  <a:srgbClr val="170E83"/>
                </a:solidFill>
                <a:latin typeface="+mj-lt"/>
              </a:rPr>
              <a:t>„LERN VON MIR</a:t>
            </a:r>
            <a:r>
              <a:rPr lang="de-DE" sz="2800" b="1" kern="0" dirty="0" smtClean="0">
                <a:solidFill>
                  <a:srgbClr val="170E83"/>
                </a:solidFill>
                <a:latin typeface="+mj-lt"/>
              </a:rPr>
              <a:t>“  </a:t>
            </a:r>
            <a:r>
              <a:rPr lang="de-DE" sz="2800" b="1" kern="0" dirty="0" smtClean="0">
                <a:solidFill>
                  <a:srgbClr val="92D050"/>
                </a:solidFill>
                <a:latin typeface="+mj-lt"/>
              </a:rPr>
              <a:t>Modul 1</a:t>
            </a:r>
            <a:endParaRPr lang="de-DE" sz="2800" b="1" kern="0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8" name="Rounded Rectangle 2"/>
          <p:cNvSpPr/>
          <p:nvPr/>
        </p:nvSpPr>
        <p:spPr>
          <a:xfrm>
            <a:off x="442450" y="2296633"/>
            <a:ext cx="3183364" cy="3727752"/>
          </a:xfrm>
          <a:prstGeom prst="rect">
            <a:avLst/>
          </a:prstGeom>
          <a:solidFill>
            <a:srgbClr val="C9F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 smtClean="0">
                <a:solidFill>
                  <a:schemeClr val="tx1"/>
                </a:solidFill>
              </a:rPr>
              <a:t>Die Krankheit:</a:t>
            </a:r>
          </a:p>
          <a:p>
            <a:pPr algn="ctr">
              <a:defRPr/>
            </a:pPr>
            <a:endParaRPr lang="de-DE" b="1" dirty="0" smtClean="0">
              <a:solidFill>
                <a:schemeClr val="tx1"/>
              </a:solidFill>
            </a:endParaRPr>
          </a:p>
          <a:p>
            <a:pPr marL="268288" indent="-173038">
              <a:spcAft>
                <a:spcPts val="600"/>
              </a:spcAft>
              <a:buFont typeface="Arial" charset="0"/>
              <a:buChar char="•"/>
              <a:defRPr/>
            </a:pPr>
            <a:r>
              <a:rPr lang="de-DE" sz="1600" dirty="0" smtClean="0">
                <a:solidFill>
                  <a:srgbClr val="17375E"/>
                </a:solidFill>
              </a:rPr>
              <a:t>Die Schädigung beginnt </a:t>
            </a:r>
            <a:br>
              <a:rPr lang="de-DE" sz="1600" dirty="0" smtClean="0">
                <a:solidFill>
                  <a:srgbClr val="17375E"/>
                </a:solidFill>
              </a:rPr>
            </a:br>
            <a:r>
              <a:rPr lang="de-DE" sz="1600" dirty="0" smtClean="0">
                <a:solidFill>
                  <a:srgbClr val="17375E"/>
                </a:solidFill>
              </a:rPr>
              <a:t>im vorderen und/oder </a:t>
            </a:r>
            <a:br>
              <a:rPr lang="de-DE" sz="1600" dirty="0" smtClean="0">
                <a:solidFill>
                  <a:srgbClr val="17375E"/>
                </a:solidFill>
              </a:rPr>
            </a:br>
            <a:r>
              <a:rPr lang="de-DE" sz="1600" dirty="0" smtClean="0">
                <a:solidFill>
                  <a:srgbClr val="17375E"/>
                </a:solidFill>
              </a:rPr>
              <a:t>in seitlichen Gehirnarealen</a:t>
            </a:r>
          </a:p>
          <a:p>
            <a:pPr marL="268288" indent="-173038">
              <a:spcAft>
                <a:spcPts val="600"/>
              </a:spcAft>
              <a:buFont typeface="Arial" charset="0"/>
              <a:buChar char="•"/>
              <a:defRPr/>
            </a:pPr>
            <a:r>
              <a:rPr lang="de-DE" sz="1600" dirty="0" smtClean="0">
                <a:solidFill>
                  <a:srgbClr val="17375E"/>
                </a:solidFill>
              </a:rPr>
              <a:t>Die Diagnose findet sich häufiger bei Menschen unter 65 und 30 bis 50 % sind familiär vorbelastet</a:t>
            </a:r>
          </a:p>
          <a:p>
            <a:pPr marL="268288" indent="-173038">
              <a:spcAft>
                <a:spcPts val="600"/>
              </a:spcAft>
              <a:buFont typeface="Arial" charset="0"/>
              <a:buChar char="•"/>
              <a:defRPr/>
            </a:pPr>
            <a:r>
              <a:rPr lang="de-DE" sz="1600" dirty="0" smtClean="0">
                <a:solidFill>
                  <a:srgbClr val="17375E"/>
                </a:solidFill>
              </a:rPr>
              <a:t>Früher bekannt als Morbus Pick, gibt es unterschiedliche Formen unter diesem Oberbegriff wie z. B. die  Semantische Demenz (SD)</a:t>
            </a:r>
          </a:p>
        </p:txBody>
      </p:sp>
      <p:sp>
        <p:nvSpPr>
          <p:cNvPr id="9" name="Rounded Rectangle 3"/>
          <p:cNvSpPr/>
          <p:nvPr/>
        </p:nvSpPr>
        <p:spPr>
          <a:xfrm>
            <a:off x="3952400" y="2296633"/>
            <a:ext cx="4734050" cy="37277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>
                <a:solidFill>
                  <a:srgbClr val="FFFFFF"/>
                </a:solidFill>
              </a:rPr>
              <a:t>Einige der zu erwartenden </a:t>
            </a:r>
            <a:r>
              <a:rPr lang="de-DE" b="1" dirty="0" smtClean="0">
                <a:solidFill>
                  <a:srgbClr val="FFFFFF"/>
                </a:solidFill>
              </a:rPr>
              <a:t>Probleme:</a:t>
            </a:r>
          </a:p>
          <a:p>
            <a:pPr algn="ctr">
              <a:defRPr/>
            </a:pPr>
            <a:endParaRPr lang="de-DE" b="1" dirty="0" smtClean="0">
              <a:solidFill>
                <a:srgbClr val="FFFFFF"/>
              </a:solidFill>
            </a:endParaRPr>
          </a:p>
          <a:p>
            <a:pPr marL="265113" indent="-179388">
              <a:spcAft>
                <a:spcPts val="600"/>
              </a:spcAft>
              <a:buFont typeface="Arial" charset="0"/>
              <a:buChar char="•"/>
              <a:defRPr/>
            </a:pPr>
            <a:r>
              <a:rPr lang="de-DE" sz="1600" dirty="0" smtClean="0">
                <a:solidFill>
                  <a:srgbClr val="FFFFFF"/>
                </a:solidFill>
              </a:rPr>
              <a:t>Fehlende Motivation</a:t>
            </a:r>
          </a:p>
          <a:p>
            <a:pPr marL="265113" indent="-179388">
              <a:spcAft>
                <a:spcPts val="600"/>
              </a:spcAft>
              <a:buFont typeface="Arial" charset="0"/>
              <a:buChar char="•"/>
              <a:defRPr/>
            </a:pPr>
            <a:r>
              <a:rPr lang="de-DE" sz="1600" dirty="0" smtClean="0">
                <a:solidFill>
                  <a:srgbClr val="FFFFFF"/>
                </a:solidFill>
              </a:rPr>
              <a:t>Fehlendes Einfühlungsvermögen</a:t>
            </a:r>
          </a:p>
          <a:p>
            <a:pPr marL="265113" indent="-179388">
              <a:spcAft>
                <a:spcPts val="600"/>
              </a:spcAft>
              <a:buFont typeface="Arial" charset="0"/>
              <a:buChar char="•"/>
              <a:defRPr/>
            </a:pPr>
            <a:r>
              <a:rPr lang="de-DE" sz="1600" dirty="0" smtClean="0">
                <a:solidFill>
                  <a:srgbClr val="FFFFFF"/>
                </a:solidFill>
              </a:rPr>
              <a:t>Persönlichkeitsveränderungen</a:t>
            </a:r>
          </a:p>
          <a:p>
            <a:pPr marL="265113" indent="-179388">
              <a:spcAft>
                <a:spcPts val="600"/>
              </a:spcAft>
              <a:buFont typeface="Arial" charset="0"/>
              <a:buChar char="•"/>
              <a:defRPr/>
            </a:pPr>
            <a:r>
              <a:rPr lang="de-DE" sz="1600" dirty="0" smtClean="0">
                <a:solidFill>
                  <a:srgbClr val="FFFFFF"/>
                </a:solidFill>
              </a:rPr>
              <a:t>Enthemmung</a:t>
            </a:r>
          </a:p>
          <a:p>
            <a:pPr marL="265113" indent="-179388">
              <a:spcAft>
                <a:spcPts val="600"/>
              </a:spcAft>
              <a:buFont typeface="Arial" charset="0"/>
              <a:buChar char="•"/>
              <a:defRPr/>
            </a:pPr>
            <a:r>
              <a:rPr lang="de-DE" sz="1600" dirty="0" smtClean="0">
                <a:solidFill>
                  <a:srgbClr val="FFFFFF"/>
                </a:solidFill>
              </a:rPr>
              <a:t>Zwanghafte Verhaltensweisen</a:t>
            </a:r>
          </a:p>
          <a:p>
            <a:pPr marL="265113" indent="-179388">
              <a:spcAft>
                <a:spcPts val="600"/>
              </a:spcAft>
              <a:buFont typeface="Arial" charset="0"/>
              <a:buChar char="•"/>
              <a:defRPr/>
            </a:pPr>
            <a:r>
              <a:rPr lang="de-DE" sz="1600" dirty="0" smtClean="0">
                <a:solidFill>
                  <a:srgbClr val="FFFFFF"/>
                </a:solidFill>
              </a:rPr>
              <a:t>Veränderungen bei den Essgewohnheiten, z. B</a:t>
            </a:r>
            <a:r>
              <a:rPr lang="de-DE" sz="1600" smtClean="0">
                <a:solidFill>
                  <a:srgbClr val="FFFFFF"/>
                </a:solidFill>
              </a:rPr>
              <a:t>. Heißhunger </a:t>
            </a:r>
            <a:r>
              <a:rPr lang="de-DE" sz="1600" dirty="0" smtClean="0">
                <a:solidFill>
                  <a:srgbClr val="FFFFFF"/>
                </a:solidFill>
              </a:rPr>
              <a:t>auf Süßigkeiten</a:t>
            </a:r>
          </a:p>
          <a:p>
            <a:pPr marL="265113" indent="-179388">
              <a:spcAft>
                <a:spcPts val="600"/>
              </a:spcAft>
              <a:buFont typeface="Arial" charset="0"/>
              <a:buChar char="•"/>
              <a:defRPr/>
            </a:pPr>
            <a:r>
              <a:rPr lang="de-DE" sz="1600" dirty="0" smtClean="0">
                <a:solidFill>
                  <a:srgbClr val="FFFFFF"/>
                </a:solidFill>
              </a:rPr>
              <a:t>Probleme mit der Sprache</a:t>
            </a:r>
          </a:p>
          <a:p>
            <a:pPr marL="265113" indent="-179388">
              <a:spcAft>
                <a:spcPts val="600"/>
              </a:spcAft>
              <a:buFont typeface="Arial" charset="0"/>
              <a:buChar char="•"/>
              <a:defRPr/>
            </a:pPr>
            <a:r>
              <a:rPr lang="de-DE" sz="1600" dirty="0" smtClean="0">
                <a:solidFill>
                  <a:srgbClr val="FFFFFF"/>
                </a:solidFill>
              </a:rPr>
              <a:t>Verlust der Fähigkeit Wörter zu erkennen (SD)</a:t>
            </a:r>
          </a:p>
        </p:txBody>
      </p:sp>
      <p:sp>
        <p:nvSpPr>
          <p:cNvPr id="11" name="Rounded Rectangle 1"/>
          <p:cNvSpPr/>
          <p:nvPr/>
        </p:nvSpPr>
        <p:spPr>
          <a:xfrm>
            <a:off x="442450" y="1380385"/>
            <a:ext cx="8244000" cy="753946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 err="1" smtClean="0"/>
              <a:t>Frontotemporale</a:t>
            </a:r>
            <a:r>
              <a:rPr lang="de-DE" sz="2800" dirty="0" smtClean="0"/>
              <a:t> Demenz</a:t>
            </a:r>
            <a:endParaRPr lang="de-DE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build="p" animBg="1"/>
      <p:bldP spid="11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"/>
          <p:cNvSpPr/>
          <p:nvPr/>
        </p:nvSpPr>
        <p:spPr>
          <a:xfrm>
            <a:off x="442450" y="1380384"/>
            <a:ext cx="8244000" cy="755945"/>
          </a:xfrm>
          <a:prstGeom prst="rect">
            <a:avLst/>
          </a:prstGeom>
          <a:solidFill>
            <a:srgbClr val="C9F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 smtClean="0">
                <a:solidFill>
                  <a:schemeClr val="tx2">
                    <a:lumMod val="75000"/>
                  </a:schemeClr>
                </a:solidFill>
              </a:rPr>
              <a:t>Demenz bei einer Krankenhausaufnahme erkennen</a:t>
            </a:r>
            <a:endParaRPr lang="de-DE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ounded Rectangle 2"/>
          <p:cNvSpPr/>
          <p:nvPr/>
        </p:nvSpPr>
        <p:spPr>
          <a:xfrm>
            <a:off x="442450" y="2244661"/>
            <a:ext cx="3326614" cy="917848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b="1" dirty="0" smtClean="0">
                <a:solidFill>
                  <a:schemeClr val="bg1"/>
                </a:solidFill>
              </a:rPr>
              <a:t>50 % der Demenzen in Krankenhäusern werden nicht diagnostiziert. </a:t>
            </a:r>
            <a:r>
              <a:rPr lang="de-DE" sz="1000" dirty="0" smtClean="0">
                <a:solidFill>
                  <a:schemeClr val="bg1"/>
                </a:solidFill>
              </a:rPr>
              <a:t>(NHS </a:t>
            </a:r>
            <a:r>
              <a:rPr lang="de-DE" sz="1000" dirty="0" err="1" smtClean="0">
                <a:solidFill>
                  <a:schemeClr val="bg1"/>
                </a:solidFill>
              </a:rPr>
              <a:t>Confederation</a:t>
            </a:r>
            <a:r>
              <a:rPr lang="de-DE" sz="1000" dirty="0" smtClean="0">
                <a:solidFill>
                  <a:schemeClr val="bg1"/>
                </a:solidFill>
              </a:rPr>
              <a:t>, 2010) 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9" name="Rounded Rectangle 3"/>
          <p:cNvSpPr/>
          <p:nvPr/>
        </p:nvSpPr>
        <p:spPr>
          <a:xfrm>
            <a:off x="3920804" y="2244661"/>
            <a:ext cx="4765646" cy="917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b="1" dirty="0" smtClean="0">
                <a:solidFill>
                  <a:srgbClr val="FFFFFF"/>
                </a:solidFill>
              </a:rPr>
              <a:t>30 bis 60 % </a:t>
            </a:r>
            <a:r>
              <a:rPr lang="de-DE" b="1" dirty="0">
                <a:solidFill>
                  <a:srgbClr val="FFFFFF"/>
                </a:solidFill>
              </a:rPr>
              <a:t>der Delirien in </a:t>
            </a:r>
            <a:r>
              <a:rPr lang="de-DE" b="1" dirty="0" smtClean="0">
                <a:solidFill>
                  <a:srgbClr val="FFFFFF"/>
                </a:solidFill>
              </a:rPr>
              <a:t>Allgemein-</a:t>
            </a:r>
            <a:r>
              <a:rPr lang="de-DE" b="1" dirty="0" err="1" smtClean="0">
                <a:solidFill>
                  <a:srgbClr val="FFFFFF"/>
                </a:solidFill>
              </a:rPr>
              <a:t>krankenhäusern</a:t>
            </a:r>
            <a:r>
              <a:rPr lang="de-DE" b="1" dirty="0" smtClean="0">
                <a:solidFill>
                  <a:srgbClr val="FFFFFF"/>
                </a:solidFill>
              </a:rPr>
              <a:t> bleiben unerkannt .</a:t>
            </a:r>
          </a:p>
          <a:p>
            <a:pPr>
              <a:defRPr/>
            </a:pPr>
            <a:r>
              <a:rPr lang="de-DE" sz="1400" dirty="0" smtClean="0">
                <a:solidFill>
                  <a:schemeClr val="bg1"/>
                </a:solidFill>
              </a:rPr>
              <a:t>(Institut für Sozialforschung, 2012)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0" name="Rounded Rectangle 4"/>
          <p:cNvSpPr/>
          <p:nvPr/>
        </p:nvSpPr>
        <p:spPr>
          <a:xfrm>
            <a:off x="4904615" y="4674399"/>
            <a:ext cx="3781835" cy="12964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de-DE" sz="1600" dirty="0" smtClean="0">
                <a:solidFill>
                  <a:srgbClr val="FFFFFF"/>
                </a:solidFill>
              </a:rPr>
              <a:t>Menschen die auf eine Demenz hin untersucht werden, sollten vorher informiert und gefragt werden, ob sie ihre Diagnose kennen wollen und wer sonst noch über die Diagnose informiert werden soll.</a:t>
            </a:r>
            <a:endParaRPr lang="de-DE" sz="1600" dirty="0">
              <a:solidFill>
                <a:srgbClr val="FFFFFF"/>
              </a:solidFill>
            </a:endParaRPr>
          </a:p>
        </p:txBody>
      </p:sp>
      <p:sp>
        <p:nvSpPr>
          <p:cNvPr id="11" name="Rounded Rectangle 6"/>
          <p:cNvSpPr/>
          <p:nvPr/>
        </p:nvSpPr>
        <p:spPr>
          <a:xfrm>
            <a:off x="442450" y="3324412"/>
            <a:ext cx="4235388" cy="26999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Die Diagnose </a:t>
            </a:r>
            <a:r>
              <a:rPr lang="en-US" sz="1600" b="1" dirty="0" err="1" smtClean="0">
                <a:solidFill>
                  <a:srgbClr val="FFFFFF"/>
                </a:solidFill>
              </a:rPr>
              <a:t>Demenz</a:t>
            </a:r>
            <a:r>
              <a:rPr lang="en-US" sz="1600" b="1" dirty="0" smtClean="0">
                <a:solidFill>
                  <a:srgbClr val="FFFFFF"/>
                </a:solidFill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</a:rPr>
              <a:t>sollte</a:t>
            </a:r>
            <a:r>
              <a:rPr lang="en-US" sz="1600" b="1" dirty="0" smtClean="0">
                <a:solidFill>
                  <a:srgbClr val="FFFFFF"/>
                </a:solidFill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</a:rPr>
              <a:t>nur</a:t>
            </a:r>
            <a:r>
              <a:rPr lang="en-US" sz="1600" b="1" dirty="0" smtClean="0">
                <a:solidFill>
                  <a:srgbClr val="FFFFFF"/>
                </a:solidFill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</a:rPr>
              <a:t>nach</a:t>
            </a:r>
            <a:r>
              <a:rPr lang="en-US" sz="1600" b="1" dirty="0" smtClean="0">
                <a:solidFill>
                  <a:srgbClr val="FFFFFF"/>
                </a:solidFill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</a:rPr>
              <a:t>einer</a:t>
            </a:r>
            <a:r>
              <a:rPr lang="en-US" sz="1600" b="1" dirty="0" smtClean="0">
                <a:solidFill>
                  <a:srgbClr val="FFFFFF"/>
                </a:solidFill>
              </a:rPr>
              <a:t> </a:t>
            </a:r>
            <a:r>
              <a:rPr lang="en-US" sz="1600" b="1" dirty="0" err="1">
                <a:solidFill>
                  <a:srgbClr val="FFFFFF"/>
                </a:solidFill>
              </a:rPr>
              <a:t>s</a:t>
            </a:r>
            <a:r>
              <a:rPr lang="en-US" sz="1600" b="1" dirty="0" err="1" smtClean="0">
                <a:solidFill>
                  <a:srgbClr val="FFFFFF"/>
                </a:solidFill>
              </a:rPr>
              <a:t>orgfältigen</a:t>
            </a:r>
            <a:r>
              <a:rPr lang="en-US" sz="1600" b="1" dirty="0" smtClean="0">
                <a:solidFill>
                  <a:srgbClr val="FFFFFF"/>
                </a:solidFill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</a:rPr>
              <a:t>Einschätzung</a:t>
            </a:r>
            <a:r>
              <a:rPr lang="en-US" sz="1600" b="1" dirty="0" smtClean="0">
                <a:solidFill>
                  <a:srgbClr val="FFFFFF"/>
                </a:solidFill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</a:rPr>
              <a:t>gestellt</a:t>
            </a:r>
            <a:r>
              <a:rPr lang="en-US" sz="1600" b="1" dirty="0" smtClean="0">
                <a:solidFill>
                  <a:srgbClr val="FFFFFF"/>
                </a:solidFill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</a:rPr>
              <a:t>werden</a:t>
            </a:r>
            <a:r>
              <a:rPr lang="en-US" sz="1600" b="1" dirty="0" smtClean="0">
                <a:solidFill>
                  <a:srgbClr val="FFFFFF"/>
                </a:solidFill>
              </a:rPr>
              <a:t>. </a:t>
            </a:r>
            <a:r>
              <a:rPr lang="en-US" sz="1600" b="1" dirty="0" err="1" smtClean="0">
                <a:solidFill>
                  <a:srgbClr val="FFFFFF"/>
                </a:solidFill>
              </a:rPr>
              <a:t>Dazu</a:t>
            </a:r>
            <a:r>
              <a:rPr lang="en-US" sz="1600" b="1" dirty="0" smtClean="0">
                <a:solidFill>
                  <a:srgbClr val="FFFFFF"/>
                </a:solidFill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</a:rPr>
              <a:t>gehören</a:t>
            </a:r>
            <a:r>
              <a:rPr lang="en-US" sz="1600" b="1" dirty="0" smtClean="0">
                <a:solidFill>
                  <a:srgbClr val="FFFFFF"/>
                </a:solidFill>
              </a:rPr>
              <a:t>:</a:t>
            </a:r>
          </a:p>
          <a:p>
            <a:pPr>
              <a:lnSpc>
                <a:spcPct val="90000"/>
              </a:lnSpc>
              <a:defRPr/>
            </a:pPr>
            <a:endParaRPr lang="en-US" sz="1600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</a:rPr>
              <a:t>Vorgeschichte</a:t>
            </a:r>
            <a:endParaRPr lang="en-US" sz="16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</a:rPr>
              <a:t>Untersuchung</a:t>
            </a:r>
            <a:r>
              <a:rPr lang="en-US" sz="1600" dirty="0" smtClean="0">
                <a:solidFill>
                  <a:srgbClr val="FFFFFF"/>
                </a:solidFill>
              </a:rPr>
              <a:t> des </a:t>
            </a:r>
            <a:r>
              <a:rPr lang="en-US" sz="1600" dirty="0" err="1" smtClean="0">
                <a:solidFill>
                  <a:srgbClr val="FFFFFF"/>
                </a:solidFill>
              </a:rPr>
              <a:t>kognitiven</a:t>
            </a:r>
            <a:r>
              <a:rPr lang="en-US" sz="1600" dirty="0" smtClean="0">
                <a:solidFill>
                  <a:srgbClr val="FFFFFF"/>
                </a:solidFill>
              </a:rPr>
              <a:t> und   </a:t>
            </a:r>
            <a:r>
              <a:rPr lang="en-US" sz="1600" dirty="0" err="1" smtClean="0">
                <a:solidFill>
                  <a:srgbClr val="FFFFFF"/>
                </a:solidFill>
              </a:rPr>
              <a:t>psychischen</a:t>
            </a:r>
            <a:r>
              <a:rPr lang="en-US" sz="1600" dirty="0" smtClean="0">
                <a:solidFill>
                  <a:srgbClr val="FFFFFF"/>
                </a:solidFill>
              </a:rPr>
              <a:t> Status</a:t>
            </a:r>
            <a:endParaRPr lang="en-US" sz="16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</a:rPr>
              <a:t>Körperliche</a:t>
            </a:r>
            <a:r>
              <a:rPr lang="en-US" sz="1600" dirty="0" smtClean="0">
                <a:solidFill>
                  <a:srgbClr val="FFFFFF"/>
                </a:solidFill>
              </a:rPr>
              <a:t> und </a:t>
            </a:r>
            <a:r>
              <a:rPr lang="en-US" sz="1600" dirty="0" err="1" smtClean="0">
                <a:solidFill>
                  <a:srgbClr val="FFFFFF"/>
                </a:solidFill>
              </a:rPr>
              <a:t>andere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</a:rPr>
              <a:t>einschlägige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</a:rPr>
              <a:t>Untersuchungen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</a:rPr>
              <a:t>inkl</a:t>
            </a:r>
            <a:r>
              <a:rPr lang="en-US" sz="1600" dirty="0" smtClean="0">
                <a:solidFill>
                  <a:srgbClr val="FFFFFF"/>
                </a:solidFill>
              </a:rPr>
              <a:t>. </a:t>
            </a:r>
            <a:r>
              <a:rPr lang="en-US" sz="1600" dirty="0" err="1" smtClean="0">
                <a:solidFill>
                  <a:srgbClr val="FFFFFF"/>
                </a:solidFill>
              </a:rPr>
              <a:t>Bluttests</a:t>
            </a:r>
            <a:endParaRPr lang="en-US" sz="16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</a:rPr>
              <a:t>Überblick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</a:rPr>
              <a:t>über</a:t>
            </a:r>
            <a:r>
              <a:rPr lang="en-US" sz="1600" dirty="0" smtClean="0">
                <a:solidFill>
                  <a:srgbClr val="FFFFFF"/>
                </a:solidFill>
              </a:rPr>
              <a:t> die </a:t>
            </a:r>
            <a:r>
              <a:rPr lang="en-US" sz="1600" dirty="0" err="1" smtClean="0">
                <a:solidFill>
                  <a:srgbClr val="FFFFFF"/>
                </a:solidFill>
              </a:rPr>
              <a:t>Medikation</a:t>
            </a:r>
            <a:endParaRPr lang="en-US" sz="1600" dirty="0" smtClean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endParaRPr lang="en-US" sz="1600" dirty="0">
              <a:solidFill>
                <a:schemeClr val="tx1"/>
              </a:solidFill>
              <a:latin typeface="Arial" charset="0"/>
            </a:endParaRPr>
          </a:p>
          <a:p>
            <a:pPr>
              <a:defRPr/>
            </a:pPr>
            <a:r>
              <a:rPr lang="en-US" sz="1400" dirty="0">
                <a:solidFill>
                  <a:schemeClr val="bg1"/>
                </a:solidFill>
              </a:rPr>
              <a:t>(NICE/SCIE, </a:t>
            </a:r>
            <a:r>
              <a:rPr lang="en-US" sz="1400" dirty="0" smtClean="0">
                <a:solidFill>
                  <a:schemeClr val="bg1"/>
                </a:solidFill>
              </a:rPr>
              <a:t>2006)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ounded Rectangle 7"/>
          <p:cNvSpPr/>
          <p:nvPr/>
        </p:nvSpPr>
        <p:spPr>
          <a:xfrm>
            <a:off x="4904615" y="3377983"/>
            <a:ext cx="3781835" cy="118808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600" b="1" dirty="0" err="1" smtClean="0">
                <a:solidFill>
                  <a:srgbClr val="FFFFFF"/>
                </a:solidFill>
              </a:rPr>
              <a:t>Andere</a:t>
            </a:r>
            <a:r>
              <a:rPr lang="en-GB" sz="1600" b="1" dirty="0" smtClean="0">
                <a:solidFill>
                  <a:srgbClr val="FFFFFF"/>
                </a:solidFill>
              </a:rPr>
              <a:t> </a:t>
            </a:r>
            <a:r>
              <a:rPr lang="en-GB" sz="1600" b="1" dirty="0" err="1" smtClean="0">
                <a:solidFill>
                  <a:srgbClr val="FFFFFF"/>
                </a:solidFill>
              </a:rPr>
              <a:t>Verfahren</a:t>
            </a:r>
            <a:r>
              <a:rPr lang="en-GB" sz="1600" b="1" dirty="0" smtClean="0">
                <a:solidFill>
                  <a:srgbClr val="FFFFFF"/>
                </a:solidFill>
              </a:rPr>
              <a:t> </a:t>
            </a:r>
            <a:r>
              <a:rPr lang="en-GB" sz="1600" b="1" dirty="0" err="1" smtClean="0">
                <a:solidFill>
                  <a:srgbClr val="FFFFFF"/>
                </a:solidFill>
              </a:rPr>
              <a:t>unterstützen</a:t>
            </a:r>
            <a:r>
              <a:rPr lang="en-GB" sz="1600" b="1" dirty="0" smtClean="0">
                <a:solidFill>
                  <a:srgbClr val="FFFFFF"/>
                </a:solidFill>
              </a:rPr>
              <a:t> die </a:t>
            </a:r>
            <a:r>
              <a:rPr lang="en-GB" sz="1600" b="1" dirty="0" err="1" smtClean="0">
                <a:solidFill>
                  <a:srgbClr val="FFFFFF"/>
                </a:solidFill>
              </a:rPr>
              <a:t>Diagnostik</a:t>
            </a:r>
            <a:r>
              <a:rPr lang="en-GB" sz="1600" b="1" dirty="0" smtClean="0">
                <a:solidFill>
                  <a:srgbClr val="FFFFFF"/>
                </a:solidFill>
              </a:rPr>
              <a:t>:</a:t>
            </a:r>
            <a:endParaRPr lang="en-GB" sz="1600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GB" sz="1600" dirty="0">
                <a:solidFill>
                  <a:srgbClr val="FFFFFF"/>
                </a:solidFill>
              </a:rPr>
              <a:t>- </a:t>
            </a:r>
            <a:r>
              <a:rPr lang="en-GB" sz="1600" dirty="0" err="1" smtClean="0">
                <a:solidFill>
                  <a:srgbClr val="FFFFFF"/>
                </a:solidFill>
              </a:rPr>
              <a:t>Bildgebung</a:t>
            </a:r>
            <a:r>
              <a:rPr lang="en-GB" sz="1600" dirty="0" smtClean="0">
                <a:solidFill>
                  <a:srgbClr val="FFFFFF"/>
                </a:solidFill>
              </a:rPr>
              <a:t> </a:t>
            </a:r>
            <a:r>
              <a:rPr lang="en-GB" sz="1600" dirty="0">
                <a:solidFill>
                  <a:srgbClr val="FFFFFF"/>
                </a:solidFill>
              </a:rPr>
              <a:t>(CT/MRI/PET)</a:t>
            </a:r>
          </a:p>
          <a:p>
            <a:pPr>
              <a:buFontTx/>
              <a:buChar char="-"/>
              <a:defRPr/>
            </a:pPr>
            <a:r>
              <a:rPr lang="en-GB" sz="1600" dirty="0" smtClean="0">
                <a:solidFill>
                  <a:srgbClr val="FFFFFF"/>
                </a:solidFill>
              </a:rPr>
              <a:t> </a:t>
            </a:r>
            <a:r>
              <a:rPr lang="en-GB" sz="1600" dirty="0" err="1" smtClean="0">
                <a:solidFill>
                  <a:srgbClr val="FFFFFF"/>
                </a:solidFill>
              </a:rPr>
              <a:t>Neurophysiologische</a:t>
            </a:r>
            <a:r>
              <a:rPr lang="en-GB" sz="1600" dirty="0" smtClean="0">
                <a:solidFill>
                  <a:srgbClr val="FFFFFF"/>
                </a:solidFill>
              </a:rPr>
              <a:t> </a:t>
            </a:r>
            <a:r>
              <a:rPr lang="en-GB" sz="1600" dirty="0" err="1" smtClean="0">
                <a:solidFill>
                  <a:srgbClr val="FFFFFF"/>
                </a:solidFill>
              </a:rPr>
              <a:t>Testungen</a:t>
            </a:r>
            <a:endParaRPr lang="en-GB" sz="1600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(</a:t>
            </a:r>
            <a:r>
              <a:rPr lang="en-US" sz="1200" dirty="0">
                <a:solidFill>
                  <a:schemeClr val="bg1"/>
                </a:solidFill>
              </a:rPr>
              <a:t>NICE/SCIE, </a:t>
            </a:r>
            <a:r>
              <a:rPr lang="en-US" sz="1200" dirty="0" smtClean="0">
                <a:solidFill>
                  <a:schemeClr val="bg1"/>
                </a:solidFill>
              </a:rPr>
              <a:t>2006)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3506500" y="6446480"/>
            <a:ext cx="2133600" cy="411520"/>
          </a:xfrm>
        </p:spPr>
        <p:txBody>
          <a:bodyPr/>
          <a:lstStyle/>
          <a:p>
            <a:fld id="{479A3A90-E2CC-4F23-ABC5-A6AEF346287E}" type="slidenum">
              <a:rPr lang="de-DE"/>
              <a:pPr/>
              <a:t>15</a:t>
            </a:fld>
            <a:endParaRPr lang="de-DE" dirty="0"/>
          </a:p>
        </p:txBody>
      </p:sp>
      <p:sp>
        <p:nvSpPr>
          <p:cNvPr id="203790" name="Rectangle 14"/>
          <p:cNvSpPr>
            <a:spLocks noChangeArrowheads="1"/>
          </p:cNvSpPr>
          <p:nvPr/>
        </p:nvSpPr>
        <p:spPr bwMode="auto">
          <a:xfrm>
            <a:off x="170320" y="388938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090175"/>
              </a:buClr>
              <a:defRPr/>
            </a:pPr>
            <a:r>
              <a:rPr lang="de-DE" sz="2800" b="1" kern="0" dirty="0">
                <a:solidFill>
                  <a:srgbClr val="170E83"/>
                </a:solidFill>
                <a:latin typeface="+mj-lt"/>
              </a:rPr>
              <a:t>„LERN VON MIR</a:t>
            </a:r>
            <a:r>
              <a:rPr lang="de-DE" sz="2800" b="1" kern="0" dirty="0" smtClean="0">
                <a:solidFill>
                  <a:srgbClr val="170E83"/>
                </a:solidFill>
                <a:latin typeface="+mj-lt"/>
              </a:rPr>
              <a:t>“  </a:t>
            </a:r>
            <a:r>
              <a:rPr lang="de-DE" sz="2800" b="1" kern="0" dirty="0" smtClean="0">
                <a:solidFill>
                  <a:srgbClr val="92D050"/>
                </a:solidFill>
                <a:latin typeface="+mj-lt"/>
              </a:rPr>
              <a:t>Modul 1</a:t>
            </a:r>
            <a:endParaRPr lang="de-DE" sz="2800" b="1" kern="0" dirty="0">
              <a:solidFill>
                <a:srgbClr val="92D050"/>
              </a:solidFill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4"/>
          <p:cNvSpPr/>
          <p:nvPr/>
        </p:nvSpPr>
        <p:spPr>
          <a:xfrm>
            <a:off x="442450" y="1380385"/>
            <a:ext cx="8244000" cy="4644000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6000" dirty="0" smtClean="0"/>
              <a:t>Gibt es Fragen?</a:t>
            </a:r>
            <a:endParaRPr lang="de-DE" sz="6000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3506500" y="6446480"/>
            <a:ext cx="2133600" cy="411520"/>
          </a:xfrm>
        </p:spPr>
        <p:txBody>
          <a:bodyPr/>
          <a:lstStyle/>
          <a:p>
            <a:fld id="{479A3A90-E2CC-4F23-ABC5-A6AEF346287E}" type="slidenum">
              <a:rPr lang="de-DE"/>
              <a:pPr/>
              <a:t>16</a:t>
            </a:fld>
            <a:endParaRPr lang="de-DE" dirty="0"/>
          </a:p>
        </p:txBody>
      </p:sp>
      <p:sp>
        <p:nvSpPr>
          <p:cNvPr id="203790" name="Rectangle 14"/>
          <p:cNvSpPr>
            <a:spLocks noChangeArrowheads="1"/>
          </p:cNvSpPr>
          <p:nvPr/>
        </p:nvSpPr>
        <p:spPr bwMode="auto">
          <a:xfrm>
            <a:off x="170320" y="388938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090175"/>
              </a:buClr>
              <a:defRPr/>
            </a:pPr>
            <a:r>
              <a:rPr lang="de-DE" sz="2800" b="1" kern="0" dirty="0">
                <a:solidFill>
                  <a:srgbClr val="170E83"/>
                </a:solidFill>
                <a:latin typeface="+mj-lt"/>
              </a:rPr>
              <a:t>„LERN VON MIR</a:t>
            </a:r>
            <a:r>
              <a:rPr lang="de-DE" sz="2800" b="1" kern="0" dirty="0" smtClean="0">
                <a:solidFill>
                  <a:srgbClr val="170E83"/>
                </a:solidFill>
                <a:latin typeface="+mj-lt"/>
              </a:rPr>
              <a:t>“  </a:t>
            </a:r>
            <a:r>
              <a:rPr lang="de-DE" sz="2800" b="1" kern="0" dirty="0" smtClean="0">
                <a:solidFill>
                  <a:srgbClr val="92D050"/>
                </a:solidFill>
                <a:latin typeface="+mj-lt"/>
              </a:rPr>
              <a:t>Modul 1</a:t>
            </a:r>
            <a:endParaRPr lang="de-DE" sz="2800" b="1" kern="0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347854" y="6118981"/>
            <a:ext cx="73528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800" i="1" dirty="0" smtClean="0">
                <a:latin typeface="Calibri" pitchFamily="34" charset="0"/>
              </a:rPr>
              <a:t>Copyright der deutschen Version ©. Fachhochschule der Diakonie, Grete-Reich-Weg 9, 33617 Bielefeld. Alle Rechte vorbehalten</a:t>
            </a:r>
            <a:r>
              <a:rPr lang="de-DE" sz="800" b="1" i="1" dirty="0" smtClean="0">
                <a:latin typeface="Calibri" pitchFamily="34" charset="0"/>
              </a:rPr>
              <a:t>. </a:t>
            </a:r>
            <a:r>
              <a:rPr lang="de-DE" sz="800" b="1" i="1" dirty="0" smtClean="0">
                <a:solidFill>
                  <a:srgbClr val="00B0F0"/>
                </a:solidFill>
                <a:latin typeface="Calibri" pitchFamily="34" charset="0"/>
                <a:hlinkClick r:id="rId2"/>
              </a:rPr>
              <a:t>www.lernvonmir.fh-diakonie.de</a:t>
            </a:r>
            <a:r>
              <a:rPr lang="de-DE" sz="800" b="1" i="1" dirty="0" smtClean="0">
                <a:latin typeface="Calibri" pitchFamily="34" charset="0"/>
              </a:rPr>
              <a:t> </a:t>
            </a:r>
          </a:p>
          <a:p>
            <a:endParaRPr lang="en-GB" sz="800" dirty="0">
              <a:latin typeface="Calibri" pitchFamily="34" charset="0"/>
            </a:endParaRPr>
          </a:p>
        </p:txBody>
      </p:sp>
      <p:pic>
        <p:nvPicPr>
          <p:cNvPr id="8" name="Picture 23" descr="GMHIEC logo jpe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10136" y="6430622"/>
            <a:ext cx="866009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3506500" y="6446480"/>
            <a:ext cx="2133600" cy="411520"/>
          </a:xfrm>
        </p:spPr>
        <p:txBody>
          <a:bodyPr/>
          <a:lstStyle/>
          <a:p>
            <a:fld id="{479A3A90-E2CC-4F23-ABC5-A6AEF346287E}" type="slidenum">
              <a:rPr lang="de-DE"/>
              <a:pPr/>
              <a:t>2</a:t>
            </a:fld>
            <a:endParaRPr lang="de-DE" dirty="0"/>
          </a:p>
        </p:txBody>
      </p:sp>
      <p:sp>
        <p:nvSpPr>
          <p:cNvPr id="203790" name="Rectangle 14"/>
          <p:cNvSpPr>
            <a:spLocks noChangeArrowheads="1"/>
          </p:cNvSpPr>
          <p:nvPr/>
        </p:nvSpPr>
        <p:spPr bwMode="auto">
          <a:xfrm>
            <a:off x="170320" y="388938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090175"/>
              </a:buClr>
              <a:defRPr/>
            </a:pPr>
            <a:r>
              <a:rPr lang="de-DE" sz="2800" b="1" kern="0" dirty="0">
                <a:solidFill>
                  <a:srgbClr val="170E83"/>
                </a:solidFill>
                <a:latin typeface="+mj-lt"/>
              </a:rPr>
              <a:t>„LERN VON MIR</a:t>
            </a:r>
            <a:r>
              <a:rPr lang="de-DE" sz="2800" b="1" kern="0" dirty="0" smtClean="0">
                <a:solidFill>
                  <a:srgbClr val="170E83"/>
                </a:solidFill>
                <a:latin typeface="+mj-lt"/>
              </a:rPr>
              <a:t>“  </a:t>
            </a:r>
            <a:r>
              <a:rPr lang="de-DE" sz="2800" b="1" kern="0" dirty="0" smtClean="0">
                <a:solidFill>
                  <a:srgbClr val="92D050"/>
                </a:solidFill>
                <a:latin typeface="+mj-lt"/>
              </a:rPr>
              <a:t>Modul 1</a:t>
            </a:r>
            <a:endParaRPr lang="de-DE" sz="2800" b="1" kern="0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12" name="Rounded Rectangle 4"/>
          <p:cNvSpPr/>
          <p:nvPr/>
        </p:nvSpPr>
        <p:spPr>
          <a:xfrm>
            <a:off x="442450" y="1380385"/>
            <a:ext cx="8244000" cy="4644000"/>
          </a:xfrm>
          <a:prstGeom prst="roundRect">
            <a:avLst>
              <a:gd name="adj" fmla="val 4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GB" sz="2400" dirty="0">
              <a:solidFill>
                <a:srgbClr val="FFFFFF"/>
              </a:solidFill>
            </a:endParaRPr>
          </a:p>
          <a:p>
            <a:pPr marL="1798638" indent="-1622425"/>
            <a:r>
              <a:rPr lang="en-GB" sz="2800" dirty="0" err="1" smtClean="0">
                <a:solidFill>
                  <a:srgbClr val="FFFFFF"/>
                </a:solidFill>
              </a:rPr>
              <a:t>Überblick</a:t>
            </a:r>
            <a:endParaRPr lang="en-GB" sz="2400" dirty="0">
              <a:solidFill>
                <a:srgbClr val="FFFFFF"/>
              </a:solidFill>
            </a:endParaRPr>
          </a:p>
          <a:p>
            <a:pPr marL="1798638" indent="-1622425"/>
            <a:endParaRPr lang="en-GB" sz="2400" dirty="0">
              <a:solidFill>
                <a:srgbClr val="FFFFFF"/>
              </a:solidFill>
            </a:endParaRPr>
          </a:p>
          <a:p>
            <a:pPr marL="1798638" indent="-1622425"/>
            <a:r>
              <a:rPr lang="en-GB" sz="2400" b="1" dirty="0" err="1" smtClean="0">
                <a:solidFill>
                  <a:srgbClr val="FFFFFF"/>
                </a:solidFill>
              </a:rPr>
              <a:t>Modul</a:t>
            </a:r>
            <a:r>
              <a:rPr lang="en-GB" sz="2400" b="1" dirty="0" smtClean="0">
                <a:solidFill>
                  <a:srgbClr val="FFFFFF"/>
                </a:solidFill>
              </a:rPr>
              <a:t> 1	</a:t>
            </a:r>
            <a:r>
              <a:rPr lang="en-GB" sz="2400" b="1" dirty="0" err="1" smtClean="0">
                <a:solidFill>
                  <a:srgbClr val="FFFFFF"/>
                </a:solidFill>
              </a:rPr>
              <a:t>Demenz</a:t>
            </a:r>
            <a:r>
              <a:rPr lang="en-GB" sz="2400" b="1" dirty="0" smtClean="0">
                <a:solidFill>
                  <a:srgbClr val="FFFFFF"/>
                </a:solidFill>
              </a:rPr>
              <a:t> – </a:t>
            </a:r>
            <a:r>
              <a:rPr lang="en-GB" sz="2400" b="1" dirty="0" err="1" smtClean="0">
                <a:solidFill>
                  <a:srgbClr val="FFFFFF"/>
                </a:solidFill>
              </a:rPr>
              <a:t>eine</a:t>
            </a:r>
            <a:r>
              <a:rPr lang="en-GB" sz="2400" b="1" dirty="0" smtClean="0">
                <a:solidFill>
                  <a:srgbClr val="FFFFFF"/>
                </a:solidFill>
              </a:rPr>
              <a:t> </a:t>
            </a:r>
            <a:r>
              <a:rPr lang="en-GB" sz="2400" b="1" dirty="0" err="1" smtClean="0">
                <a:solidFill>
                  <a:srgbClr val="FFFFFF"/>
                </a:solidFill>
              </a:rPr>
              <a:t>Einführung</a:t>
            </a:r>
            <a:endParaRPr lang="en-GB" sz="2400" b="1" dirty="0" smtClean="0">
              <a:solidFill>
                <a:srgbClr val="FFFFFF"/>
              </a:solidFill>
            </a:endParaRPr>
          </a:p>
          <a:p>
            <a:pPr marL="1798638" indent="-1622425"/>
            <a:endParaRPr lang="en-GB" sz="2400" b="1" dirty="0">
              <a:solidFill>
                <a:srgbClr val="FFFFFF"/>
              </a:solidFill>
            </a:endParaRPr>
          </a:p>
          <a:p>
            <a:pPr marL="1798638" indent="-1622425"/>
            <a:r>
              <a:rPr lang="en-GB" sz="2400" dirty="0" err="1">
                <a:solidFill>
                  <a:srgbClr val="FFFFFF"/>
                </a:solidFill>
              </a:rPr>
              <a:t>Modul</a:t>
            </a:r>
            <a:r>
              <a:rPr lang="en-GB" sz="2400" dirty="0">
                <a:solidFill>
                  <a:srgbClr val="FFFFFF"/>
                </a:solidFill>
              </a:rPr>
              <a:t> </a:t>
            </a:r>
            <a:r>
              <a:rPr lang="en-GB" sz="2400" dirty="0" smtClean="0">
                <a:solidFill>
                  <a:srgbClr val="FFFFFF"/>
                </a:solidFill>
              </a:rPr>
              <a:t>2</a:t>
            </a:r>
            <a:r>
              <a:rPr lang="en-GB" sz="2400" dirty="0">
                <a:solidFill>
                  <a:srgbClr val="FFFFFF"/>
                </a:solidFill>
              </a:rPr>
              <a:t>	</a:t>
            </a:r>
            <a:r>
              <a:rPr lang="en-GB" sz="2400" dirty="0" smtClean="0">
                <a:solidFill>
                  <a:srgbClr val="FFFFFF"/>
                </a:solidFill>
              </a:rPr>
              <a:t>Den </a:t>
            </a:r>
            <a:r>
              <a:rPr lang="en-GB" sz="2400" dirty="0" err="1" smtClean="0">
                <a:solidFill>
                  <a:srgbClr val="FFFFFF"/>
                </a:solidFill>
              </a:rPr>
              <a:t>Mensch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als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Ganzes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betrachten</a:t>
            </a:r>
            <a:endParaRPr lang="en-GB" sz="2400" dirty="0">
              <a:solidFill>
                <a:schemeClr val="tx1"/>
              </a:solidFill>
            </a:endParaRPr>
          </a:p>
          <a:p>
            <a:pPr marL="1798638" indent="-1622425"/>
            <a:r>
              <a:rPr lang="en-GB" sz="2400" dirty="0" err="1">
                <a:solidFill>
                  <a:srgbClr val="FFFFFF"/>
                </a:solidFill>
              </a:rPr>
              <a:t>Modul</a:t>
            </a:r>
            <a:r>
              <a:rPr lang="en-GB" sz="2400" dirty="0">
                <a:solidFill>
                  <a:srgbClr val="FFFFFF"/>
                </a:solidFill>
              </a:rPr>
              <a:t> 3  </a:t>
            </a:r>
            <a:r>
              <a:rPr lang="en-GB" sz="2400" dirty="0" smtClean="0">
                <a:solidFill>
                  <a:srgbClr val="FFFFFF"/>
                </a:solidFill>
              </a:rPr>
              <a:t>	</a:t>
            </a:r>
            <a:r>
              <a:rPr lang="en-GB" sz="2400" dirty="0" err="1" smtClean="0">
                <a:solidFill>
                  <a:srgbClr val="FFFFFF"/>
                </a:solidFill>
              </a:rPr>
              <a:t>Kommunikation</a:t>
            </a:r>
            <a:endParaRPr lang="en-GB" sz="2400" dirty="0">
              <a:solidFill>
                <a:srgbClr val="FFFFFF"/>
              </a:solidFill>
            </a:endParaRPr>
          </a:p>
          <a:p>
            <a:pPr marL="1798638" indent="-1622425"/>
            <a:r>
              <a:rPr lang="en-GB" sz="2400" dirty="0" err="1">
                <a:solidFill>
                  <a:srgbClr val="FFFFFF"/>
                </a:solidFill>
              </a:rPr>
              <a:t>Modul</a:t>
            </a:r>
            <a:r>
              <a:rPr lang="en-GB" sz="2400" dirty="0">
                <a:solidFill>
                  <a:srgbClr val="FFFFFF"/>
                </a:solidFill>
              </a:rPr>
              <a:t> 4  </a:t>
            </a:r>
            <a:r>
              <a:rPr lang="en-GB" sz="2400" dirty="0" smtClean="0">
                <a:solidFill>
                  <a:srgbClr val="FFFFFF"/>
                </a:solidFill>
              </a:rPr>
              <a:t>	</a:t>
            </a:r>
            <a:r>
              <a:rPr lang="de-DE" sz="2400" dirty="0" smtClean="0">
                <a:solidFill>
                  <a:srgbClr val="FFFFFF"/>
                </a:solidFill>
              </a:rPr>
              <a:t>Der Einfluss der Krankenhausumgebung</a:t>
            </a:r>
            <a:endParaRPr lang="en-GB" sz="2400" dirty="0">
              <a:solidFill>
                <a:srgbClr val="FFFFFF"/>
              </a:solidFill>
            </a:endParaRPr>
          </a:p>
          <a:p>
            <a:pPr marL="1798638" indent="-1622425"/>
            <a:r>
              <a:rPr lang="en-GB" sz="2400" dirty="0" err="1">
                <a:solidFill>
                  <a:srgbClr val="FFFFFF"/>
                </a:solidFill>
              </a:rPr>
              <a:t>Modul</a:t>
            </a:r>
            <a:r>
              <a:rPr lang="en-GB" sz="2400" dirty="0">
                <a:solidFill>
                  <a:srgbClr val="FFFFFF"/>
                </a:solidFill>
              </a:rPr>
              <a:t> 5  </a:t>
            </a:r>
            <a:r>
              <a:rPr lang="en-GB" sz="2400" dirty="0" smtClean="0">
                <a:solidFill>
                  <a:srgbClr val="FFFFFF"/>
                </a:solidFill>
              </a:rPr>
              <a:t>	</a:t>
            </a:r>
            <a:r>
              <a:rPr lang="en-GB" sz="2400" dirty="0" err="1" smtClean="0">
                <a:solidFill>
                  <a:schemeClr val="bg1"/>
                </a:solidFill>
              </a:rPr>
              <a:t>Kenntnis</a:t>
            </a:r>
            <a:r>
              <a:rPr lang="en-GB" sz="2400" dirty="0" smtClean="0">
                <a:solidFill>
                  <a:schemeClr val="bg1"/>
                </a:solidFill>
              </a:rPr>
              <a:t> der Person</a:t>
            </a:r>
            <a:endParaRPr lang="en-GB" sz="2400" dirty="0">
              <a:solidFill>
                <a:schemeClr val="bg1"/>
              </a:solidFill>
            </a:endParaRPr>
          </a:p>
          <a:p>
            <a:pPr marL="1798638" indent="-1622425"/>
            <a:r>
              <a:rPr lang="en-GB" sz="2400" dirty="0" err="1">
                <a:solidFill>
                  <a:srgbClr val="FFFFFF"/>
                </a:solidFill>
              </a:rPr>
              <a:t>Modul</a:t>
            </a:r>
            <a:r>
              <a:rPr lang="en-GB" sz="2400" dirty="0">
                <a:solidFill>
                  <a:srgbClr val="FFFFFF"/>
                </a:solidFill>
              </a:rPr>
              <a:t> 6  </a:t>
            </a:r>
            <a:r>
              <a:rPr lang="en-GB" sz="2400" dirty="0" smtClean="0">
                <a:solidFill>
                  <a:srgbClr val="FFFFFF"/>
                </a:solidFill>
              </a:rPr>
              <a:t>	</a:t>
            </a:r>
            <a:r>
              <a:rPr lang="de-DE" sz="2400" dirty="0" smtClean="0">
                <a:solidFill>
                  <a:schemeClr val="bg1"/>
                </a:solidFill>
              </a:rPr>
              <a:t>Ein </a:t>
            </a:r>
            <a:r>
              <a:rPr lang="de-DE" sz="2400" dirty="0" err="1" smtClean="0">
                <a:solidFill>
                  <a:schemeClr val="bg1"/>
                </a:solidFill>
              </a:rPr>
              <a:t>personzentriertes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>
                <a:solidFill>
                  <a:schemeClr val="bg1"/>
                </a:solidFill>
              </a:rPr>
              <a:t>Verständnis von </a:t>
            </a:r>
            <a:r>
              <a:rPr lang="de-DE" sz="2400" dirty="0" smtClean="0">
                <a:solidFill>
                  <a:schemeClr val="bg1"/>
                </a:solidFill>
              </a:rPr>
              <a:t>herausforderndem </a:t>
            </a:r>
            <a:r>
              <a:rPr lang="de-DE" sz="2400" dirty="0">
                <a:solidFill>
                  <a:schemeClr val="bg1"/>
                </a:solidFill>
              </a:rPr>
              <a:t>Verhalten</a:t>
            </a:r>
            <a:endParaRPr lang="en-GB" sz="2400" dirty="0">
              <a:solidFill>
                <a:srgbClr val="FFFFFF"/>
              </a:solidFill>
            </a:endParaRPr>
          </a:p>
          <a:p>
            <a:endParaRPr lang="en-GB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4"/>
          <p:cNvSpPr/>
          <p:nvPr/>
        </p:nvSpPr>
        <p:spPr>
          <a:xfrm>
            <a:off x="442450" y="1380385"/>
            <a:ext cx="8244000" cy="4644000"/>
          </a:xfrm>
          <a:prstGeom prst="roundRect">
            <a:avLst>
              <a:gd name="adj" fmla="val 25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9388">
              <a:defRPr/>
            </a:pPr>
            <a:r>
              <a:rPr lang="de-DE" sz="2400" dirty="0" smtClean="0">
                <a:solidFill>
                  <a:srgbClr val="FFFFFF"/>
                </a:solidFill>
              </a:rPr>
              <a:t>Im Verlauf des Trainings werden Sie in Videos Ann und Mike sehen, die an der Demenz erkrankt sind, und von Brian, der seine Ehefrau pflegt, die ebenfalls an Demenz erkrankt ist.</a:t>
            </a:r>
          </a:p>
          <a:p>
            <a:pPr marL="179388">
              <a:defRPr/>
            </a:pPr>
            <a:endParaRPr lang="de-DE" sz="2400" dirty="0" smtClean="0">
              <a:solidFill>
                <a:srgbClr val="FFFFFF"/>
              </a:solidFill>
            </a:endParaRPr>
          </a:p>
          <a:p>
            <a:pPr marL="179388">
              <a:defRPr/>
            </a:pPr>
            <a:r>
              <a:rPr lang="de-DE" sz="2400" dirty="0" smtClean="0">
                <a:solidFill>
                  <a:srgbClr val="FFFFFF"/>
                </a:solidFill>
              </a:rPr>
              <a:t>Ann, Mike und Brian leben im Großraum Manchester. In den Videos erzählen sie von ihren Erfahrungen mit Demenz und berichten über die Pflege von Menschen mit Demenz in Krankenhäusern.</a:t>
            </a:r>
            <a:endParaRPr lang="de-DE" sz="2400" dirty="0">
              <a:solidFill>
                <a:srgbClr val="FFFFFF"/>
              </a:solidFill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3506500" y="6446480"/>
            <a:ext cx="2133600" cy="411520"/>
          </a:xfrm>
        </p:spPr>
        <p:txBody>
          <a:bodyPr/>
          <a:lstStyle/>
          <a:p>
            <a:fld id="{479A3A90-E2CC-4F23-ABC5-A6AEF346287E}" type="slidenum">
              <a:rPr lang="de-DE"/>
              <a:pPr/>
              <a:t>3</a:t>
            </a:fld>
            <a:endParaRPr lang="de-DE" dirty="0"/>
          </a:p>
        </p:txBody>
      </p:sp>
      <p:sp>
        <p:nvSpPr>
          <p:cNvPr id="203790" name="Rectangle 14"/>
          <p:cNvSpPr>
            <a:spLocks noChangeArrowheads="1"/>
          </p:cNvSpPr>
          <p:nvPr/>
        </p:nvSpPr>
        <p:spPr bwMode="auto">
          <a:xfrm>
            <a:off x="170320" y="388938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090175"/>
              </a:buClr>
              <a:defRPr/>
            </a:pPr>
            <a:r>
              <a:rPr lang="de-DE" sz="2800" b="1" kern="0" dirty="0">
                <a:solidFill>
                  <a:srgbClr val="170E83"/>
                </a:solidFill>
                <a:latin typeface="+mj-lt"/>
              </a:rPr>
              <a:t>„LERN VON MIR</a:t>
            </a:r>
            <a:r>
              <a:rPr lang="de-DE" sz="2800" b="1" kern="0" dirty="0" smtClean="0">
                <a:solidFill>
                  <a:srgbClr val="170E83"/>
                </a:solidFill>
                <a:latin typeface="+mj-lt"/>
              </a:rPr>
              <a:t>“  </a:t>
            </a:r>
            <a:r>
              <a:rPr lang="de-DE" sz="2800" b="1" kern="0" dirty="0" smtClean="0">
                <a:solidFill>
                  <a:srgbClr val="92D050"/>
                </a:solidFill>
                <a:latin typeface="+mj-lt"/>
              </a:rPr>
              <a:t>Modul 1</a:t>
            </a:r>
            <a:endParaRPr lang="de-DE" sz="2800" b="1" kern="0" dirty="0">
              <a:solidFill>
                <a:srgbClr val="92D050"/>
              </a:solidFill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4"/>
          <p:cNvSpPr/>
          <p:nvPr/>
        </p:nvSpPr>
        <p:spPr>
          <a:xfrm>
            <a:off x="442450" y="1380385"/>
            <a:ext cx="8244000" cy="4644000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9388">
              <a:spcAft>
                <a:spcPts val="2400"/>
              </a:spcAft>
              <a:defRPr/>
            </a:pPr>
            <a:r>
              <a:rPr lang="de-DE" sz="2400" dirty="0" smtClean="0">
                <a:solidFill>
                  <a:srgbClr val="FFFFFF"/>
                </a:solidFill>
              </a:rPr>
              <a:t>Ziele</a:t>
            </a:r>
          </a:p>
          <a:p>
            <a:pPr marL="179388">
              <a:spcAft>
                <a:spcPts val="2400"/>
              </a:spcAft>
              <a:defRPr/>
            </a:pPr>
            <a:r>
              <a:rPr lang="de-DE" sz="2400" dirty="0" smtClean="0">
                <a:solidFill>
                  <a:srgbClr val="FFFFFF"/>
                </a:solidFill>
              </a:rPr>
              <a:t>Nachdenken über die Erfahrungen mit Demenz in der Krankenhausumgebung</a:t>
            </a:r>
          </a:p>
          <a:p>
            <a:pPr marL="179388">
              <a:spcAft>
                <a:spcPts val="2400"/>
              </a:spcAft>
              <a:defRPr/>
            </a:pPr>
            <a:r>
              <a:rPr lang="de-DE" sz="2400" dirty="0" smtClean="0">
                <a:solidFill>
                  <a:srgbClr val="FFFFFF"/>
                </a:solidFill>
              </a:rPr>
              <a:t>Kenntnis der Haupttypen der Demenz und deren Hauptmerkmale</a:t>
            </a:r>
          </a:p>
          <a:p>
            <a:pPr marL="179388">
              <a:spcAft>
                <a:spcPts val="2400"/>
              </a:spcAft>
              <a:defRPr/>
            </a:pPr>
            <a:r>
              <a:rPr lang="de-DE" sz="2400" dirty="0" smtClean="0">
                <a:solidFill>
                  <a:srgbClr val="FFFFFF"/>
                </a:solidFill>
              </a:rPr>
              <a:t>Berücksichtigung und Erkennung der Diagnose Demenz im Krankenhaus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3506500" y="6446480"/>
            <a:ext cx="2133600" cy="411520"/>
          </a:xfrm>
        </p:spPr>
        <p:txBody>
          <a:bodyPr/>
          <a:lstStyle/>
          <a:p>
            <a:fld id="{479A3A90-E2CC-4F23-ABC5-A6AEF346287E}" type="slidenum">
              <a:rPr lang="de-DE"/>
              <a:pPr/>
              <a:t>4</a:t>
            </a:fld>
            <a:endParaRPr lang="de-DE" dirty="0"/>
          </a:p>
        </p:txBody>
      </p:sp>
      <p:sp>
        <p:nvSpPr>
          <p:cNvPr id="203790" name="Rectangle 14"/>
          <p:cNvSpPr>
            <a:spLocks noChangeArrowheads="1"/>
          </p:cNvSpPr>
          <p:nvPr/>
        </p:nvSpPr>
        <p:spPr bwMode="auto">
          <a:xfrm>
            <a:off x="170320" y="388938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090175"/>
              </a:buClr>
              <a:defRPr/>
            </a:pPr>
            <a:r>
              <a:rPr lang="de-DE" sz="2800" b="1" kern="0" dirty="0">
                <a:solidFill>
                  <a:srgbClr val="170E83"/>
                </a:solidFill>
                <a:latin typeface="+mj-lt"/>
              </a:rPr>
              <a:t>„LERN VON MIR</a:t>
            </a:r>
            <a:r>
              <a:rPr lang="de-DE" sz="2800" b="1" kern="0" dirty="0" smtClean="0">
                <a:solidFill>
                  <a:srgbClr val="170E83"/>
                </a:solidFill>
                <a:latin typeface="+mj-lt"/>
              </a:rPr>
              <a:t>“  </a:t>
            </a:r>
            <a:r>
              <a:rPr lang="de-DE" sz="2800" b="1" kern="0" dirty="0" smtClean="0">
                <a:solidFill>
                  <a:srgbClr val="92D050"/>
                </a:solidFill>
                <a:latin typeface="+mj-lt"/>
              </a:rPr>
              <a:t>Modul 1</a:t>
            </a:r>
            <a:endParaRPr lang="de-DE" sz="2800" b="1" kern="0" dirty="0">
              <a:solidFill>
                <a:srgbClr val="92D050"/>
              </a:solidFill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3506500" y="6446480"/>
            <a:ext cx="2133600" cy="411520"/>
          </a:xfrm>
        </p:spPr>
        <p:txBody>
          <a:bodyPr/>
          <a:lstStyle/>
          <a:p>
            <a:fld id="{479A3A90-E2CC-4F23-ABC5-A6AEF346287E}" type="slidenum">
              <a:rPr lang="de-DE"/>
              <a:pPr/>
              <a:t>5</a:t>
            </a:fld>
            <a:endParaRPr lang="de-DE" dirty="0"/>
          </a:p>
        </p:txBody>
      </p:sp>
      <p:sp>
        <p:nvSpPr>
          <p:cNvPr id="203790" name="Rectangle 14"/>
          <p:cNvSpPr>
            <a:spLocks noChangeArrowheads="1"/>
          </p:cNvSpPr>
          <p:nvPr/>
        </p:nvSpPr>
        <p:spPr bwMode="auto">
          <a:xfrm>
            <a:off x="170320" y="388938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090175"/>
              </a:buClr>
              <a:defRPr/>
            </a:pPr>
            <a:r>
              <a:rPr lang="de-DE" sz="2800" b="1" kern="0" dirty="0">
                <a:solidFill>
                  <a:srgbClr val="170E83"/>
                </a:solidFill>
                <a:latin typeface="+mj-lt"/>
              </a:rPr>
              <a:t>„LERN VON MIR</a:t>
            </a:r>
            <a:r>
              <a:rPr lang="de-DE" sz="2800" b="1" kern="0" dirty="0" smtClean="0">
                <a:solidFill>
                  <a:srgbClr val="170E83"/>
                </a:solidFill>
                <a:latin typeface="+mj-lt"/>
              </a:rPr>
              <a:t>“  </a:t>
            </a:r>
            <a:r>
              <a:rPr lang="de-DE" sz="2800" b="1" kern="0" dirty="0" smtClean="0">
                <a:solidFill>
                  <a:srgbClr val="92D050"/>
                </a:solidFill>
                <a:latin typeface="+mj-lt"/>
              </a:rPr>
              <a:t>Modul 1</a:t>
            </a:r>
            <a:endParaRPr lang="de-DE" sz="2800" b="1" kern="0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7" name="Rounded Rectangle 1"/>
          <p:cNvSpPr/>
          <p:nvPr/>
        </p:nvSpPr>
        <p:spPr>
          <a:xfrm>
            <a:off x="442450" y="1380385"/>
            <a:ext cx="8208963" cy="1147661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algn="ctr" fontAlgn="auto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	</a:t>
            </a:r>
            <a:r>
              <a:rPr lang="de-DE" sz="4400" dirty="0" smtClean="0">
                <a:solidFill>
                  <a:schemeClr val="bg1"/>
                </a:solidFill>
                <a:cs typeface="Arial" charset="0"/>
              </a:rPr>
              <a:t>Stellen Sie sich vor ...</a:t>
            </a:r>
            <a:endParaRPr lang="de-DE" sz="4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Rounded Rectangle 2"/>
          <p:cNvSpPr/>
          <p:nvPr/>
        </p:nvSpPr>
        <p:spPr>
          <a:xfrm>
            <a:off x="442450" y="2728452"/>
            <a:ext cx="8207375" cy="13437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>
              <a:lnSpc>
                <a:spcPct val="70000"/>
              </a:lnSpc>
              <a:spcAft>
                <a:spcPts val="600"/>
              </a:spcAft>
              <a:defRPr/>
            </a:pPr>
            <a:r>
              <a:rPr lang="de-DE" sz="2400" dirty="0" smtClean="0">
                <a:solidFill>
                  <a:srgbClr val="FFFFFF"/>
                </a:solidFill>
                <a:cs typeface="Arial" charset="0"/>
              </a:rPr>
              <a:t>	</a:t>
            </a:r>
            <a:r>
              <a:rPr lang="de-DE" sz="2000" dirty="0" smtClean="0">
                <a:solidFill>
                  <a:srgbClr val="FFFFFF"/>
                </a:solidFill>
                <a:cs typeface="Arial" charset="0"/>
              </a:rPr>
              <a:t>Stellen Sie sich vor: Sie sitzen in unbekannter Kleidung neben einem Bett in einem Raum mit drei anderen Betten und Nachtschränkchen. Sie denken: Das muss ein Krankenhaus sein –   aber es ist fremd und unbekannt.</a:t>
            </a:r>
            <a:endParaRPr lang="de-DE" sz="20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Rounded Rectangle 3"/>
          <p:cNvSpPr/>
          <p:nvPr/>
        </p:nvSpPr>
        <p:spPr>
          <a:xfrm>
            <a:off x="442450" y="4305195"/>
            <a:ext cx="8207375" cy="709253"/>
          </a:xfrm>
          <a:prstGeom prst="rect">
            <a:avLst/>
          </a:prstGeom>
          <a:solidFill>
            <a:srgbClr val="C9F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>
              <a:lnSpc>
                <a:spcPct val="70000"/>
              </a:lnSpc>
              <a:spcAft>
                <a:spcPts val="600"/>
              </a:spcAft>
              <a:defRPr/>
            </a:pPr>
            <a:r>
              <a:rPr lang="de-DE" sz="2400" dirty="0" smtClean="0">
                <a:solidFill>
                  <a:schemeClr val="tx1"/>
                </a:solidFill>
                <a:cs typeface="Arial" charset="0"/>
              </a:rPr>
              <a:t>	</a:t>
            </a:r>
            <a:r>
              <a:rPr lang="de-DE" sz="2000" dirty="0" smtClean="0">
                <a:solidFill>
                  <a:schemeClr val="tx1"/>
                </a:solidFill>
                <a:cs typeface="Arial" charset="0"/>
              </a:rPr>
              <a:t>Sie können sich nicht erinnern, wie Sie hierher gekommen sind – ohne Schlüssel, Telefon und Geld.</a:t>
            </a:r>
            <a:endParaRPr lang="de-DE" sz="2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0" name="Rounded Rectangle 4"/>
          <p:cNvSpPr/>
          <p:nvPr/>
        </p:nvSpPr>
        <p:spPr>
          <a:xfrm>
            <a:off x="442450" y="5247856"/>
            <a:ext cx="8207375" cy="7252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>
              <a:lnSpc>
                <a:spcPct val="70000"/>
              </a:lnSpc>
              <a:spcAft>
                <a:spcPts val="600"/>
              </a:spcAft>
              <a:defRPr/>
            </a:pPr>
            <a:r>
              <a:rPr lang="de-DE" sz="2400" dirty="0" smtClean="0">
                <a:solidFill>
                  <a:srgbClr val="FFFFFF"/>
                </a:solidFill>
                <a:cs typeface="Arial" charset="0"/>
              </a:rPr>
              <a:t>	</a:t>
            </a:r>
            <a:r>
              <a:rPr lang="de-DE" sz="2000" dirty="0" smtClean="0">
                <a:solidFill>
                  <a:srgbClr val="FFFFFF"/>
                </a:solidFill>
                <a:cs typeface="Arial" charset="0"/>
              </a:rPr>
              <a:t>Sie können sich nicht erinnern, was passiert ist, aber Sie haben ein Gefühl von Angst.</a:t>
            </a:r>
            <a:endParaRPr lang="de-DE" sz="2000" dirty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3506500" y="6446480"/>
            <a:ext cx="2133600" cy="411520"/>
          </a:xfrm>
        </p:spPr>
        <p:txBody>
          <a:bodyPr/>
          <a:lstStyle/>
          <a:p>
            <a:fld id="{479A3A90-E2CC-4F23-ABC5-A6AEF346287E}" type="slidenum">
              <a:rPr lang="de-DE"/>
              <a:pPr/>
              <a:t>6</a:t>
            </a:fld>
            <a:endParaRPr lang="de-DE" dirty="0"/>
          </a:p>
        </p:txBody>
      </p:sp>
      <p:sp>
        <p:nvSpPr>
          <p:cNvPr id="203790" name="Rectangle 14"/>
          <p:cNvSpPr>
            <a:spLocks noChangeArrowheads="1"/>
          </p:cNvSpPr>
          <p:nvPr/>
        </p:nvSpPr>
        <p:spPr bwMode="auto">
          <a:xfrm>
            <a:off x="170320" y="388938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090175"/>
              </a:buClr>
              <a:defRPr/>
            </a:pPr>
            <a:r>
              <a:rPr lang="de-DE" sz="2800" b="1" kern="0" dirty="0">
                <a:solidFill>
                  <a:srgbClr val="170E83"/>
                </a:solidFill>
                <a:latin typeface="+mj-lt"/>
              </a:rPr>
              <a:t>„LERN VON MIR</a:t>
            </a:r>
            <a:r>
              <a:rPr lang="de-DE" sz="2800" b="1" kern="0" dirty="0" smtClean="0">
                <a:solidFill>
                  <a:srgbClr val="170E83"/>
                </a:solidFill>
                <a:latin typeface="+mj-lt"/>
              </a:rPr>
              <a:t>“  </a:t>
            </a:r>
            <a:r>
              <a:rPr lang="de-DE" sz="2800" b="1" kern="0" dirty="0" smtClean="0">
                <a:solidFill>
                  <a:srgbClr val="92D050"/>
                </a:solidFill>
                <a:latin typeface="+mj-lt"/>
              </a:rPr>
              <a:t>Modul 1</a:t>
            </a:r>
            <a:endParaRPr lang="de-DE" sz="2800" b="1" kern="0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10" name="Rounded Rectangle 6"/>
          <p:cNvSpPr/>
          <p:nvPr/>
        </p:nvSpPr>
        <p:spPr>
          <a:xfrm>
            <a:off x="453565" y="3340850"/>
            <a:ext cx="8207375" cy="1022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fontAlgn="auto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000" dirty="0">
                <a:cs typeface="Arial" charset="0"/>
              </a:rPr>
              <a:t>	</a:t>
            </a:r>
            <a:r>
              <a:rPr lang="de-DE" sz="2000" dirty="0" smtClean="0">
                <a:cs typeface="Arial" charset="0"/>
              </a:rPr>
              <a:t>Manchmal haben Sie den Mut, die Menschen, die nah vorbei- gehen anzusprechen. Viele beachten Sie gar nicht, die, die stehen bleiben, sprechen zu Ihnen schnell und Sie können darin keinen Sinn finden und dann sind sie auch schon wieder weg.</a:t>
            </a:r>
            <a:endParaRPr lang="de-DE" sz="2000" dirty="0">
              <a:cs typeface="Arial" charset="0"/>
            </a:endParaRPr>
          </a:p>
        </p:txBody>
      </p:sp>
      <p:sp>
        <p:nvSpPr>
          <p:cNvPr id="11" name="Rounded Rectangle 7"/>
          <p:cNvSpPr/>
          <p:nvPr/>
        </p:nvSpPr>
        <p:spPr>
          <a:xfrm>
            <a:off x="453565" y="2321057"/>
            <a:ext cx="8207375" cy="504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fontAlgn="auto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2400" dirty="0" smtClean="0">
                <a:cs typeface="Arial" charset="0"/>
              </a:rPr>
              <a:t>	</a:t>
            </a:r>
            <a:r>
              <a:rPr lang="de-DE" sz="2000" dirty="0" smtClean="0">
                <a:cs typeface="Arial" charset="0"/>
              </a:rPr>
              <a:t>Sehen Sie sich um –  Sie sehen kein bekanntes Gesicht.</a:t>
            </a:r>
            <a:endParaRPr lang="de-DE" sz="2000" dirty="0">
              <a:cs typeface="Arial" charset="0"/>
            </a:endParaRPr>
          </a:p>
        </p:txBody>
      </p:sp>
      <p:sp>
        <p:nvSpPr>
          <p:cNvPr id="12" name="Rounded Rectangle 8"/>
          <p:cNvSpPr/>
          <p:nvPr/>
        </p:nvSpPr>
        <p:spPr>
          <a:xfrm>
            <a:off x="453565" y="1410909"/>
            <a:ext cx="8207375" cy="910148"/>
          </a:xfrm>
          <a:prstGeom prst="rect">
            <a:avLst/>
          </a:prstGeom>
          <a:solidFill>
            <a:srgbClr val="C9F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fontAlgn="auto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2000" dirty="0" smtClean="0">
                <a:cs typeface="Arial" charset="0"/>
              </a:rPr>
              <a:t>	</a:t>
            </a:r>
          </a:p>
          <a:p>
            <a:pPr marL="273050" indent="-273050" fontAlgn="auto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2000" dirty="0" smtClean="0">
                <a:solidFill>
                  <a:schemeClr val="tx1"/>
                </a:solidFill>
                <a:cs typeface="Arial" charset="0"/>
              </a:rPr>
              <a:t>	Der Geruch, Geräusche, Bilder und Menschen – alles sieht ‚krank‘ aus und die in den weißen Kitteln wirken entschlossen – alles ist rätselhaft und beunruhigend.</a:t>
            </a:r>
          </a:p>
          <a:p>
            <a:pPr marL="273050" indent="-273050" fontAlgn="auto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de-DE" dirty="0">
              <a:cs typeface="Arial" charset="0"/>
            </a:endParaRPr>
          </a:p>
        </p:txBody>
      </p:sp>
      <p:sp>
        <p:nvSpPr>
          <p:cNvPr id="13" name="Rounded Rectangle 11"/>
          <p:cNvSpPr/>
          <p:nvPr/>
        </p:nvSpPr>
        <p:spPr>
          <a:xfrm>
            <a:off x="453565" y="4363661"/>
            <a:ext cx="8207375" cy="706692"/>
          </a:xfrm>
          <a:prstGeom prst="rect">
            <a:avLst/>
          </a:prstGeom>
          <a:solidFill>
            <a:srgbClr val="C9F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indent="-4763" fontAlgn="auto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2000" dirty="0" smtClean="0">
                <a:solidFill>
                  <a:schemeClr val="tx1"/>
                </a:solidFill>
                <a:cs typeface="Arial" charset="0"/>
              </a:rPr>
              <a:t>Wenn Sie sich bewegen, geht das unerwartet langsam und schwerfällig.</a:t>
            </a:r>
            <a:endParaRPr lang="de-DE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4" name="Rounded Rectangle 12"/>
          <p:cNvSpPr/>
          <p:nvPr/>
        </p:nvSpPr>
        <p:spPr>
          <a:xfrm>
            <a:off x="453565" y="5070352"/>
            <a:ext cx="8207375" cy="9101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>
              <a:lnSpc>
                <a:spcPct val="70000"/>
              </a:lnSpc>
              <a:spcAft>
                <a:spcPts val="600"/>
              </a:spcAft>
              <a:defRPr/>
            </a:pPr>
            <a:r>
              <a:rPr lang="de-DE" sz="2400" dirty="0" smtClean="0">
                <a:solidFill>
                  <a:srgbClr val="FFFFFF"/>
                </a:solidFill>
                <a:cs typeface="Arial" charset="0"/>
              </a:rPr>
              <a:t>	</a:t>
            </a:r>
            <a:r>
              <a:rPr lang="de-DE" sz="2000" dirty="0" smtClean="0">
                <a:solidFill>
                  <a:srgbClr val="FFFFFF"/>
                </a:solidFill>
                <a:cs typeface="Arial" charset="0"/>
              </a:rPr>
              <a:t>Und am Ende, wenn Sie einen Weg aus dieser merkwürdigen und ungewohnten Umgebung suchen, hindert Sie jemand im weißen Kittel daran …</a:t>
            </a:r>
            <a:endParaRPr lang="de-DE" sz="20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Rounded Rectangle 13"/>
          <p:cNvSpPr/>
          <p:nvPr/>
        </p:nvSpPr>
        <p:spPr>
          <a:xfrm>
            <a:off x="445656" y="2836025"/>
            <a:ext cx="8207375" cy="504825"/>
          </a:xfrm>
          <a:prstGeom prst="rect">
            <a:avLst/>
          </a:prstGeom>
          <a:solidFill>
            <a:srgbClr val="C9F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fontAlgn="auto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2400" dirty="0" smtClean="0">
                <a:solidFill>
                  <a:schemeClr val="tx1"/>
                </a:solidFill>
                <a:cs typeface="Arial" charset="0"/>
              </a:rPr>
              <a:t>	</a:t>
            </a:r>
            <a:r>
              <a:rPr lang="de-DE" sz="2000" dirty="0" smtClean="0">
                <a:solidFill>
                  <a:schemeClr val="tx1"/>
                </a:solidFill>
                <a:cs typeface="Arial" charset="0"/>
              </a:rPr>
              <a:t>Ihr Mund ist trocken und Sie hätten gerne etwas zu trinken.</a:t>
            </a:r>
            <a:endParaRPr lang="de-DE" sz="2000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3506500" y="6446480"/>
            <a:ext cx="2133600" cy="411520"/>
          </a:xfrm>
        </p:spPr>
        <p:txBody>
          <a:bodyPr/>
          <a:lstStyle/>
          <a:p>
            <a:fld id="{479A3A90-E2CC-4F23-ABC5-A6AEF346287E}" type="slidenum">
              <a:rPr lang="de-DE"/>
              <a:pPr/>
              <a:t>7</a:t>
            </a:fld>
            <a:endParaRPr lang="de-DE" dirty="0"/>
          </a:p>
        </p:txBody>
      </p:sp>
      <p:sp>
        <p:nvSpPr>
          <p:cNvPr id="203790" name="Rectangle 14"/>
          <p:cNvSpPr>
            <a:spLocks noChangeArrowheads="1"/>
          </p:cNvSpPr>
          <p:nvPr/>
        </p:nvSpPr>
        <p:spPr bwMode="auto">
          <a:xfrm>
            <a:off x="170320" y="388938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090175"/>
              </a:buClr>
              <a:defRPr/>
            </a:pPr>
            <a:r>
              <a:rPr lang="de-DE" sz="2800" b="1" kern="0" dirty="0">
                <a:solidFill>
                  <a:srgbClr val="170E83"/>
                </a:solidFill>
                <a:latin typeface="+mj-lt"/>
              </a:rPr>
              <a:t>„LERN VON MIR</a:t>
            </a:r>
            <a:r>
              <a:rPr lang="de-DE" sz="2800" b="1" kern="0" dirty="0" smtClean="0">
                <a:solidFill>
                  <a:srgbClr val="170E83"/>
                </a:solidFill>
                <a:latin typeface="+mj-lt"/>
              </a:rPr>
              <a:t>“  </a:t>
            </a:r>
            <a:r>
              <a:rPr lang="de-DE" sz="2800" b="1" kern="0" dirty="0" smtClean="0">
                <a:solidFill>
                  <a:srgbClr val="92D050"/>
                </a:solidFill>
                <a:latin typeface="+mj-lt"/>
              </a:rPr>
              <a:t>Modul 1</a:t>
            </a:r>
            <a:endParaRPr lang="de-DE" sz="2800" b="1" kern="0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7" name="Rounded Rectangle 1"/>
          <p:cNvSpPr/>
          <p:nvPr/>
        </p:nvSpPr>
        <p:spPr>
          <a:xfrm>
            <a:off x="441189" y="1392797"/>
            <a:ext cx="3976893" cy="2186475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600" dirty="0" smtClean="0">
                <a:cs typeface="Arial" charset="0"/>
              </a:rPr>
              <a:t>	</a:t>
            </a:r>
            <a:r>
              <a:rPr lang="de-DE" sz="2800" dirty="0" smtClean="0">
                <a:cs typeface="Arial" charset="0"/>
              </a:rPr>
              <a:t>Was werden Sie denken?</a:t>
            </a:r>
            <a:endParaRPr lang="de-DE" sz="2800" dirty="0">
              <a:cs typeface="Arial" charset="0"/>
            </a:endParaRPr>
          </a:p>
        </p:txBody>
      </p:sp>
      <p:sp>
        <p:nvSpPr>
          <p:cNvPr id="8" name="Rounded Rectangle 2"/>
          <p:cNvSpPr/>
          <p:nvPr/>
        </p:nvSpPr>
        <p:spPr>
          <a:xfrm>
            <a:off x="4708296" y="1392797"/>
            <a:ext cx="3976893" cy="2186475"/>
          </a:xfrm>
          <a:prstGeom prst="roundRect">
            <a:avLst>
              <a:gd name="adj" fmla="val 0"/>
            </a:avLst>
          </a:prstGeom>
          <a:solidFill>
            <a:srgbClr val="C9F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20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	</a:t>
            </a:r>
            <a:r>
              <a:rPr lang="de-DE" sz="2800" dirty="0" smtClean="0">
                <a:solidFill>
                  <a:schemeClr val="tx1"/>
                </a:solidFill>
                <a:cs typeface="Arial" charset="0"/>
              </a:rPr>
              <a:t>Was werden Sie fühlen?</a:t>
            </a:r>
            <a:endParaRPr lang="de-DE" sz="28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" name="Rounded Rectangle 3"/>
          <p:cNvSpPr/>
          <p:nvPr/>
        </p:nvSpPr>
        <p:spPr>
          <a:xfrm>
            <a:off x="441189" y="3852330"/>
            <a:ext cx="3976893" cy="2184467"/>
          </a:xfrm>
          <a:prstGeom prst="roundRect">
            <a:avLst>
              <a:gd name="adj" fmla="val 0"/>
            </a:avLst>
          </a:prstGeom>
          <a:solidFill>
            <a:srgbClr val="C9F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>
              <a:spcAft>
                <a:spcPts val="600"/>
              </a:spcAft>
              <a:defRPr/>
            </a:pPr>
            <a:r>
              <a:rPr lang="de-DE" sz="28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	</a:t>
            </a:r>
            <a:r>
              <a:rPr lang="de-DE" sz="2400" dirty="0" smtClean="0">
                <a:solidFill>
                  <a:schemeClr val="tx1"/>
                </a:solidFill>
                <a:cs typeface="Arial" charset="0"/>
              </a:rPr>
              <a:t>Was möchten Sie, das geschieht</a:t>
            </a:r>
            <a:r>
              <a:rPr lang="de-DE" sz="3200" dirty="0" smtClean="0">
                <a:solidFill>
                  <a:schemeClr val="tx1"/>
                </a:solidFill>
                <a:cs typeface="Arial" charset="0"/>
              </a:rPr>
              <a:t>?</a:t>
            </a:r>
            <a:endParaRPr lang="de-DE" sz="36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0" name="Rounded Rectangle 4"/>
          <p:cNvSpPr/>
          <p:nvPr/>
        </p:nvSpPr>
        <p:spPr>
          <a:xfrm>
            <a:off x="4708296" y="3852330"/>
            <a:ext cx="3976893" cy="2184467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2000" dirty="0" smtClean="0">
                <a:cs typeface="Arial" charset="0"/>
              </a:rPr>
              <a:t>	</a:t>
            </a:r>
            <a:r>
              <a:rPr lang="de-DE" sz="2800" dirty="0" smtClean="0">
                <a:cs typeface="Arial" charset="0"/>
              </a:rPr>
              <a:t>Was werden Sie tun?</a:t>
            </a:r>
            <a:endParaRPr lang="de-DE" sz="2800" dirty="0"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p" animBg="1"/>
      <p:bldP spid="9" grpId="0" build="p" animBg="1"/>
      <p:bldP spid="10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3506500" y="6446480"/>
            <a:ext cx="2133600" cy="411520"/>
          </a:xfrm>
        </p:spPr>
        <p:txBody>
          <a:bodyPr/>
          <a:lstStyle/>
          <a:p>
            <a:fld id="{479A3A90-E2CC-4F23-ABC5-A6AEF346287E}" type="slidenum">
              <a:rPr lang="de-DE"/>
              <a:pPr/>
              <a:t>8</a:t>
            </a:fld>
            <a:endParaRPr lang="de-DE" dirty="0"/>
          </a:p>
        </p:txBody>
      </p:sp>
      <p:sp>
        <p:nvSpPr>
          <p:cNvPr id="203790" name="Rectangle 14"/>
          <p:cNvSpPr>
            <a:spLocks noChangeArrowheads="1"/>
          </p:cNvSpPr>
          <p:nvPr/>
        </p:nvSpPr>
        <p:spPr bwMode="auto">
          <a:xfrm>
            <a:off x="170320" y="388938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090175"/>
              </a:buClr>
              <a:defRPr/>
            </a:pPr>
            <a:r>
              <a:rPr lang="de-DE" sz="2800" b="1" kern="0" dirty="0">
                <a:solidFill>
                  <a:srgbClr val="170E83"/>
                </a:solidFill>
                <a:latin typeface="+mj-lt"/>
              </a:rPr>
              <a:t>„LERN VON MIR</a:t>
            </a:r>
            <a:r>
              <a:rPr lang="de-DE" sz="2800" b="1" kern="0" dirty="0" smtClean="0">
                <a:solidFill>
                  <a:srgbClr val="170E83"/>
                </a:solidFill>
                <a:latin typeface="+mj-lt"/>
              </a:rPr>
              <a:t>“  </a:t>
            </a:r>
            <a:r>
              <a:rPr lang="de-DE" sz="2800" b="1" kern="0" dirty="0" smtClean="0">
                <a:solidFill>
                  <a:srgbClr val="92D050"/>
                </a:solidFill>
                <a:latin typeface="+mj-lt"/>
              </a:rPr>
              <a:t>Modul 1</a:t>
            </a:r>
            <a:endParaRPr lang="de-DE" sz="2800" b="1" kern="0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7" name="Rounded Rectangle 1"/>
          <p:cNvSpPr/>
          <p:nvPr/>
        </p:nvSpPr>
        <p:spPr>
          <a:xfrm>
            <a:off x="442450" y="4830840"/>
            <a:ext cx="2901134" cy="11935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rgbClr val="FFFFFF"/>
                </a:solidFill>
              </a:rPr>
              <a:t>40 bis 60 % aller </a:t>
            </a:r>
            <a:r>
              <a:rPr lang="de-DE" dirty="0" smtClean="0">
                <a:solidFill>
                  <a:srgbClr val="FFFFFF"/>
                </a:solidFill>
              </a:rPr>
              <a:t>Demenzerkrankungen, </a:t>
            </a:r>
            <a:r>
              <a:rPr lang="de-DE" dirty="0">
                <a:solidFill>
                  <a:srgbClr val="FFFFFF"/>
                </a:solidFill>
              </a:rPr>
              <a:t>nicht </a:t>
            </a:r>
            <a:r>
              <a:rPr lang="de-DE" dirty="0" smtClean="0">
                <a:solidFill>
                  <a:srgbClr val="FFFFFF"/>
                </a:solidFill>
              </a:rPr>
              <a:t>diagnostiziert</a:t>
            </a:r>
            <a:endParaRPr lang="en-GB" sz="1200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en-GB" sz="1200" dirty="0" smtClean="0">
                <a:solidFill>
                  <a:srgbClr val="FFFFFF"/>
                </a:solidFill>
              </a:rPr>
              <a:t>(</a:t>
            </a:r>
            <a:r>
              <a:rPr lang="de-DE" sz="1200" dirty="0" smtClean="0">
                <a:solidFill>
                  <a:srgbClr val="FFFFFF"/>
                </a:solidFill>
              </a:rPr>
              <a:t>UKE</a:t>
            </a:r>
            <a:r>
              <a:rPr lang="en-GB" sz="1200" dirty="0" smtClean="0">
                <a:solidFill>
                  <a:srgbClr val="FFFFFF"/>
                </a:solidFill>
              </a:rPr>
              <a:t>, </a:t>
            </a:r>
            <a:r>
              <a:rPr lang="en-GB" sz="1200" dirty="0">
                <a:solidFill>
                  <a:srgbClr val="FFFFFF"/>
                </a:solidFill>
              </a:rPr>
              <a:t>2012)</a:t>
            </a:r>
          </a:p>
        </p:txBody>
      </p:sp>
      <p:sp>
        <p:nvSpPr>
          <p:cNvPr id="8" name="Rounded Rectangle 2"/>
          <p:cNvSpPr/>
          <p:nvPr/>
        </p:nvSpPr>
        <p:spPr>
          <a:xfrm>
            <a:off x="442450" y="2176081"/>
            <a:ext cx="3969708" cy="11950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 smtClean="0">
                <a:solidFill>
                  <a:srgbClr val="FFFFFF"/>
                </a:solidFill>
              </a:rPr>
              <a:t>Gegenwärtig leben </a:t>
            </a:r>
            <a:br>
              <a:rPr lang="de-DE" dirty="0" smtClean="0">
                <a:solidFill>
                  <a:srgbClr val="FFFFFF"/>
                </a:solidFill>
              </a:rPr>
            </a:br>
            <a:r>
              <a:rPr lang="de-DE" dirty="0" smtClean="0">
                <a:solidFill>
                  <a:srgbClr val="FFFFFF"/>
                </a:solidFill>
              </a:rPr>
              <a:t>über </a:t>
            </a:r>
            <a:r>
              <a:rPr lang="de-DE" dirty="0">
                <a:solidFill>
                  <a:srgbClr val="FFFFFF"/>
                </a:solidFill>
              </a:rPr>
              <a:t>1,4 </a:t>
            </a:r>
            <a:r>
              <a:rPr lang="de-DE" dirty="0" smtClean="0">
                <a:solidFill>
                  <a:srgbClr val="FFFFFF"/>
                </a:solidFill>
              </a:rPr>
              <a:t>Millionen Menschen </a:t>
            </a:r>
            <a:br>
              <a:rPr lang="de-DE" dirty="0" smtClean="0">
                <a:solidFill>
                  <a:srgbClr val="FFFFFF"/>
                </a:solidFill>
              </a:rPr>
            </a:br>
            <a:r>
              <a:rPr lang="de-DE" dirty="0" smtClean="0">
                <a:solidFill>
                  <a:srgbClr val="FFFFFF"/>
                </a:solidFill>
              </a:rPr>
              <a:t>in Deutschland mit Demenz.</a:t>
            </a:r>
          </a:p>
          <a:p>
            <a:pPr algn="ctr">
              <a:defRPr/>
            </a:pPr>
            <a:r>
              <a:rPr lang="de-DE" sz="1200" dirty="0" smtClean="0">
                <a:solidFill>
                  <a:srgbClr val="FFFFFF"/>
                </a:solidFill>
              </a:rPr>
              <a:t>(Alzheimer Gesellschaft, 2012)</a:t>
            </a:r>
            <a:endParaRPr lang="de-DE" sz="1200" dirty="0">
              <a:solidFill>
                <a:srgbClr val="FFFFFF"/>
              </a:solidFill>
            </a:endParaRPr>
          </a:p>
        </p:txBody>
      </p:sp>
      <p:sp>
        <p:nvSpPr>
          <p:cNvPr id="9" name="Rounded Rectangle 3"/>
          <p:cNvSpPr/>
          <p:nvPr/>
        </p:nvSpPr>
        <p:spPr>
          <a:xfrm>
            <a:off x="5556456" y="3504192"/>
            <a:ext cx="3129994" cy="11935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smtClean="0">
                <a:solidFill>
                  <a:srgbClr val="FFFFFF"/>
                </a:solidFill>
              </a:rPr>
              <a:t>Zwei </a:t>
            </a:r>
            <a:r>
              <a:rPr lang="de-DE" dirty="0">
                <a:solidFill>
                  <a:srgbClr val="FFFFFF"/>
                </a:solidFill>
              </a:rPr>
              <a:t>Drittel der Demenzerkrankten </a:t>
            </a:r>
            <a:r>
              <a:rPr lang="de-DE" dirty="0" smtClean="0">
                <a:solidFill>
                  <a:srgbClr val="FFFFFF"/>
                </a:solidFill>
              </a:rPr>
              <a:t>werden in </a:t>
            </a:r>
            <a:r>
              <a:rPr lang="de-DE" dirty="0">
                <a:solidFill>
                  <a:srgbClr val="FFFFFF"/>
                </a:solidFill>
              </a:rPr>
              <a:t>der Familie </a:t>
            </a:r>
            <a:r>
              <a:rPr lang="de-DE" dirty="0" smtClean="0">
                <a:solidFill>
                  <a:srgbClr val="FFFFFF"/>
                </a:solidFill>
              </a:rPr>
              <a:t>betreut.</a:t>
            </a:r>
          </a:p>
          <a:p>
            <a:pPr algn="ctr">
              <a:defRPr/>
            </a:pPr>
            <a:r>
              <a:rPr lang="en-GB" sz="1200" dirty="0" smtClean="0">
                <a:solidFill>
                  <a:srgbClr val="FFFFFF"/>
                </a:solidFill>
              </a:rPr>
              <a:t>(</a:t>
            </a:r>
            <a:r>
              <a:rPr lang="de-DE" sz="1200" dirty="0" smtClean="0">
                <a:solidFill>
                  <a:srgbClr val="FFFFFF"/>
                </a:solidFill>
              </a:rPr>
              <a:t>BMFSFJ</a:t>
            </a:r>
            <a:r>
              <a:rPr lang="en-GB" sz="1200" dirty="0" smtClean="0">
                <a:solidFill>
                  <a:srgbClr val="FFFFFF"/>
                </a:solidFill>
              </a:rPr>
              <a:t>, </a:t>
            </a:r>
            <a:r>
              <a:rPr lang="en-GB" sz="1200" dirty="0">
                <a:solidFill>
                  <a:srgbClr val="FFFFFF"/>
                </a:solidFill>
              </a:rPr>
              <a:t>2012)</a:t>
            </a:r>
          </a:p>
          <a:p>
            <a:pPr algn="ctr">
              <a:defRPr/>
            </a:pP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10" name="Rounded Rectangle 4"/>
          <p:cNvSpPr/>
          <p:nvPr/>
        </p:nvSpPr>
        <p:spPr>
          <a:xfrm>
            <a:off x="4563609" y="2176081"/>
            <a:ext cx="4122841" cy="11950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 smtClean="0">
                <a:solidFill>
                  <a:srgbClr val="FFFFFF"/>
                </a:solidFill>
              </a:rPr>
              <a:t>Diese Zahl wird sich auf über drei Millionen bis 2050 erhöhen.</a:t>
            </a:r>
          </a:p>
          <a:p>
            <a:pPr algn="ctr">
              <a:defRPr/>
            </a:pPr>
            <a:r>
              <a:rPr lang="de-DE" sz="1200" dirty="0" smtClean="0">
                <a:solidFill>
                  <a:srgbClr val="FFFFFF"/>
                </a:solidFill>
              </a:rPr>
              <a:t>(Alzheimer </a:t>
            </a:r>
            <a:r>
              <a:rPr lang="de-DE" sz="1200" dirty="0">
                <a:solidFill>
                  <a:srgbClr val="FFFFFF"/>
                </a:solidFill>
              </a:rPr>
              <a:t>Gesellschaft, </a:t>
            </a:r>
            <a:r>
              <a:rPr lang="de-DE" sz="1200" dirty="0" smtClean="0">
                <a:solidFill>
                  <a:srgbClr val="FFFFFF"/>
                </a:solidFill>
              </a:rPr>
              <a:t>2012)</a:t>
            </a:r>
          </a:p>
          <a:p>
            <a:pPr algn="ctr">
              <a:defRPr/>
            </a:pPr>
            <a:endParaRPr lang="de-DE" sz="1200" dirty="0">
              <a:solidFill>
                <a:srgbClr val="FFFFFF"/>
              </a:solidFill>
            </a:endParaRPr>
          </a:p>
        </p:txBody>
      </p:sp>
      <p:sp>
        <p:nvSpPr>
          <p:cNvPr id="11" name="Rounded Rectangle 7"/>
          <p:cNvSpPr/>
          <p:nvPr/>
        </p:nvSpPr>
        <p:spPr>
          <a:xfrm>
            <a:off x="442450" y="1380385"/>
            <a:ext cx="8244000" cy="664055"/>
          </a:xfrm>
          <a:prstGeom prst="rect">
            <a:avLst/>
          </a:prstGeom>
          <a:solidFill>
            <a:srgbClr val="C9F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 smtClean="0">
                <a:solidFill>
                  <a:schemeClr val="tx2">
                    <a:lumMod val="75000"/>
                  </a:schemeClr>
                </a:solidFill>
              </a:rPr>
              <a:t>Einige Zahlen und Fakten</a:t>
            </a: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ounded Rectangle 8"/>
          <p:cNvSpPr/>
          <p:nvPr/>
        </p:nvSpPr>
        <p:spPr>
          <a:xfrm>
            <a:off x="442450" y="3504192"/>
            <a:ext cx="4960872" cy="11935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 smtClean="0">
                <a:solidFill>
                  <a:srgbClr val="FFFFFF"/>
                </a:solidFill>
              </a:rPr>
              <a:t>Ein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Drittel</a:t>
            </a:r>
            <a:r>
              <a:rPr lang="en-GB" dirty="0" smtClean="0">
                <a:solidFill>
                  <a:srgbClr val="FFFFFF"/>
                </a:solidFill>
              </a:rPr>
              <a:t> der Menschen </a:t>
            </a:r>
            <a:r>
              <a:rPr lang="en-GB" dirty="0" err="1" smtClean="0">
                <a:solidFill>
                  <a:srgbClr val="FFFFFF"/>
                </a:solidFill>
              </a:rPr>
              <a:t>über</a:t>
            </a:r>
            <a:r>
              <a:rPr lang="en-GB" dirty="0" smtClean="0">
                <a:solidFill>
                  <a:srgbClr val="FFFFFF"/>
                </a:solidFill>
              </a:rPr>
              <a:t> 80 </a:t>
            </a:r>
            <a:br>
              <a:rPr lang="en-GB" dirty="0" smtClean="0">
                <a:solidFill>
                  <a:srgbClr val="FFFFFF"/>
                </a:solidFill>
              </a:rPr>
            </a:br>
            <a:r>
              <a:rPr lang="en-GB" dirty="0" err="1" smtClean="0">
                <a:solidFill>
                  <a:srgbClr val="FFFFFF"/>
                </a:solidFill>
              </a:rPr>
              <a:t>erkranken</a:t>
            </a:r>
            <a:r>
              <a:rPr lang="en-GB" dirty="0" smtClean="0">
                <a:solidFill>
                  <a:srgbClr val="FFFFFF"/>
                </a:solidFill>
              </a:rPr>
              <a:t> an </a:t>
            </a:r>
            <a:r>
              <a:rPr lang="en-GB" dirty="0" err="1" smtClean="0">
                <a:solidFill>
                  <a:srgbClr val="FFFFFF"/>
                </a:solidFill>
              </a:rPr>
              <a:t>einer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Demenz</a:t>
            </a:r>
            <a:r>
              <a:rPr lang="en-GB" dirty="0" smtClean="0">
                <a:solidFill>
                  <a:srgbClr val="FFFFFF"/>
                </a:solidFill>
              </a:rPr>
              <a:t>.</a:t>
            </a:r>
            <a:endParaRPr lang="en-GB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en-GB" sz="1200" dirty="0" smtClean="0">
                <a:solidFill>
                  <a:srgbClr val="FFFFFF"/>
                </a:solidFill>
              </a:rPr>
              <a:t>(</a:t>
            </a:r>
            <a:r>
              <a:rPr lang="de-DE" sz="1200" dirty="0">
                <a:solidFill>
                  <a:srgbClr val="FFFFFF"/>
                </a:solidFill>
              </a:rPr>
              <a:t>Alzheimer Gesellschaft</a:t>
            </a:r>
            <a:r>
              <a:rPr lang="en-GB" sz="1200" dirty="0" smtClean="0">
                <a:solidFill>
                  <a:srgbClr val="FFFFFF"/>
                </a:solidFill>
              </a:rPr>
              <a:t>, </a:t>
            </a:r>
            <a:r>
              <a:rPr lang="en-GB" sz="1200" dirty="0">
                <a:solidFill>
                  <a:srgbClr val="FFFFFF"/>
                </a:solidFill>
              </a:rPr>
              <a:t>2012)</a:t>
            </a:r>
          </a:p>
          <a:p>
            <a:pPr algn="ctr">
              <a:defRPr/>
            </a:pP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13" name="Rounded Rectangle 10"/>
          <p:cNvSpPr/>
          <p:nvPr/>
        </p:nvSpPr>
        <p:spPr>
          <a:xfrm>
            <a:off x="3495035" y="4830840"/>
            <a:ext cx="5191415" cy="1193545"/>
          </a:xfrm>
          <a:prstGeom prst="rect">
            <a:avLst/>
          </a:prstGeom>
          <a:solidFill>
            <a:srgbClr val="C9F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Etwa die Hälfte der Patienten in Allgemeinkrankenhäusern ist älter als 60 Jahre, etwa 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12 % 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sind von einer Demenzerkrankung betroffen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ctr">
              <a:defRPr/>
            </a:pPr>
            <a:r>
              <a:rPr lang="de-DE" sz="1200" dirty="0">
                <a:solidFill>
                  <a:schemeClr val="tx2">
                    <a:lumMod val="75000"/>
                  </a:schemeClr>
                </a:solidFill>
              </a:rPr>
              <a:t>(Alzheimer Gesellschaft, 2012)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"/>
          <p:cNvSpPr/>
          <p:nvPr/>
        </p:nvSpPr>
        <p:spPr>
          <a:xfrm>
            <a:off x="442450" y="2478109"/>
            <a:ext cx="8244000" cy="35462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algn="ctr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FFFFFF"/>
                </a:solidFill>
              </a:rPr>
              <a:t>Demenz </a:t>
            </a:r>
            <a:r>
              <a:rPr lang="de-DE" sz="2400" dirty="0">
                <a:solidFill>
                  <a:srgbClr val="FFFFFF"/>
                </a:solidFill>
              </a:rPr>
              <a:t>ist der Oberbegriff für </a:t>
            </a:r>
            <a:r>
              <a:rPr lang="de-DE" sz="2400" dirty="0" smtClean="0">
                <a:solidFill>
                  <a:srgbClr val="FFFFFF"/>
                </a:solidFill>
              </a:rPr>
              <a:t>Erkrankungen, </a:t>
            </a:r>
            <a:r>
              <a:rPr lang="de-DE" sz="2400" dirty="0">
                <a:solidFill>
                  <a:srgbClr val="FFFFFF"/>
                </a:solidFill>
              </a:rPr>
              <a:t>die mit einem Verlust der geistigen Funktionen wie Denken, Erinnern, Orientierung und </a:t>
            </a:r>
            <a:r>
              <a:rPr lang="de-DE" sz="2400" dirty="0" smtClean="0">
                <a:solidFill>
                  <a:srgbClr val="FFFFFF"/>
                </a:solidFill>
              </a:rPr>
              <a:t>Verknüpfen </a:t>
            </a:r>
            <a:r>
              <a:rPr lang="de-DE" sz="2400" dirty="0">
                <a:solidFill>
                  <a:srgbClr val="FFFFFF"/>
                </a:solidFill>
              </a:rPr>
              <a:t>von Denkinhalten einhergehen und die dazu führen, dass alltägliche Aktivitäten nicht mehr eigenständig durchgeführt werden </a:t>
            </a:r>
            <a:r>
              <a:rPr lang="de-DE" sz="2400" dirty="0" smtClean="0">
                <a:solidFill>
                  <a:srgbClr val="FFFFFF"/>
                </a:solidFill>
              </a:rPr>
              <a:t>können.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de-DE" sz="2400" dirty="0" smtClean="0">
                <a:solidFill>
                  <a:srgbClr val="FFFFFF"/>
                </a:solidFill>
              </a:rPr>
              <a:t>Diese Symptome entstehen durch strukturelle und chemische Veränderungen im Gehirn als Folge einer körperlichen Erkrankung wie z. B. der Alzheimer-Erkrankung</a:t>
            </a:r>
            <a:r>
              <a:rPr lang="en-GB" sz="2400" dirty="0" smtClean="0">
                <a:solidFill>
                  <a:srgbClr val="FFFFFF"/>
                </a:solidFill>
              </a:rPr>
              <a:t>.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Rounded Rectangle 2"/>
          <p:cNvSpPr/>
          <p:nvPr/>
        </p:nvSpPr>
        <p:spPr>
          <a:xfrm>
            <a:off x="442450" y="1380385"/>
            <a:ext cx="8244000" cy="9029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dirty="0" smtClean="0">
                <a:solidFill>
                  <a:schemeClr val="bg1"/>
                </a:solidFill>
              </a:rPr>
              <a:t>Was ist Demenz?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3506500" y="6446480"/>
            <a:ext cx="2133600" cy="411520"/>
          </a:xfrm>
        </p:spPr>
        <p:txBody>
          <a:bodyPr/>
          <a:lstStyle/>
          <a:p>
            <a:fld id="{479A3A90-E2CC-4F23-ABC5-A6AEF346287E}" type="slidenum">
              <a:rPr lang="de-DE"/>
              <a:pPr/>
              <a:t>9</a:t>
            </a:fld>
            <a:endParaRPr lang="de-DE" dirty="0"/>
          </a:p>
        </p:txBody>
      </p:sp>
      <p:sp>
        <p:nvSpPr>
          <p:cNvPr id="203790" name="Rectangle 14"/>
          <p:cNvSpPr>
            <a:spLocks noChangeArrowheads="1"/>
          </p:cNvSpPr>
          <p:nvPr/>
        </p:nvSpPr>
        <p:spPr bwMode="auto">
          <a:xfrm>
            <a:off x="170320" y="388938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090175"/>
              </a:buClr>
              <a:defRPr/>
            </a:pPr>
            <a:r>
              <a:rPr lang="de-DE" sz="2800" b="1" kern="0" dirty="0">
                <a:solidFill>
                  <a:srgbClr val="170E83"/>
                </a:solidFill>
                <a:latin typeface="+mj-lt"/>
              </a:rPr>
              <a:t>„LERN VON MIR</a:t>
            </a:r>
            <a:r>
              <a:rPr lang="de-DE" sz="2800" b="1" kern="0" dirty="0" smtClean="0">
                <a:solidFill>
                  <a:srgbClr val="170E83"/>
                </a:solidFill>
                <a:latin typeface="+mj-lt"/>
              </a:rPr>
              <a:t>“  </a:t>
            </a:r>
            <a:r>
              <a:rPr lang="de-DE" sz="2800" b="1" kern="0" dirty="0" smtClean="0">
                <a:solidFill>
                  <a:srgbClr val="92D050"/>
                </a:solidFill>
                <a:latin typeface="+mj-lt"/>
              </a:rPr>
              <a:t>Modul 1</a:t>
            </a:r>
            <a:endParaRPr lang="de-DE" sz="2800" b="1" kern="0" dirty="0">
              <a:solidFill>
                <a:srgbClr val="92D050"/>
              </a:solidFill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bene">
  <a:themeElements>
    <a:clrScheme name="Ebene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Ebene">
      <a:majorFont>
        <a:latin typeface="Frutiger 45 Light"/>
        <a:ea typeface=""/>
        <a:cs typeface=""/>
      </a:majorFont>
      <a:minorFont>
        <a:latin typeface="Frutiger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bene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ene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ene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ene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ene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ene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ene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ene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847</Words>
  <Application>Microsoft Office PowerPoint</Application>
  <PresentationFormat>Bildschirmpräsentation (4:3)</PresentationFormat>
  <Paragraphs>174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Ebene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vscheven</dc:creator>
  <cp:lastModifiedBy>Eickhoff</cp:lastModifiedBy>
  <cp:revision>236</cp:revision>
  <dcterms:modified xsi:type="dcterms:W3CDTF">2015-05-21T21:04:53Z</dcterms:modified>
</cp:coreProperties>
</file>