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321" r:id="rId2"/>
    <p:sldId id="327" r:id="rId3"/>
    <p:sldId id="328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37" r:id="rId23"/>
  </p:sldIdLst>
  <p:sldSz cx="9144000" cy="6858000" type="screen4x3"/>
  <p:notesSz cx="6858000" cy="9674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170E83"/>
    <a:srgbClr val="D2D9E2"/>
    <a:srgbClr val="000066"/>
    <a:srgbClr val="FAD54C"/>
    <a:srgbClr val="E70B0B"/>
    <a:srgbClr val="ECEFF2"/>
    <a:srgbClr val="B0BDCC"/>
    <a:srgbClr val="C8D2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491" autoAdjust="0"/>
  </p:normalViewPr>
  <p:slideViewPr>
    <p:cSldViewPr snapToGrid="0" snapToObjects="1">
      <p:cViewPr varScale="1">
        <p:scale>
          <a:sx n="65" d="100"/>
          <a:sy n="65" d="100"/>
        </p:scale>
        <p:origin x="-1440" y="-102"/>
      </p:cViewPr>
      <p:guideLst>
        <p:guide orient="horz" pos="2160"/>
        <p:guide pos="4558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notesViewPr>
    <p:cSldViewPr snapToGrid="0" snapToObjects="1">
      <p:cViewPr varScale="1">
        <p:scale>
          <a:sx n="74" d="100"/>
          <a:sy n="74" d="100"/>
        </p:scale>
        <p:origin x="-1668" y="-108"/>
      </p:cViewPr>
      <p:guideLst>
        <p:guide orient="horz" pos="304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195AE3BF-A2C6-4596-A795-7DF1B63BADCC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674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1238" y="725488"/>
            <a:ext cx="4833937" cy="3625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595813"/>
            <a:ext cx="5484813" cy="435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88450"/>
            <a:ext cx="2970213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188450"/>
            <a:ext cx="2970212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0F235854-620E-48AE-9461-AA0907316247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9192C-B469-4CFA-BC7A-1AC072FAD89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1.</a:t>
            </a:r>
            <a:fld id="{3FE33980-1C48-48A5-BB38-4E0086844D0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8938"/>
            <a:ext cx="2057400" cy="58658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8938"/>
            <a:ext cx="6019800" cy="58658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1.</a:t>
            </a:r>
            <a:fld id="{CE960EFF-0568-49B3-932D-211B61BA5D7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60960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377950"/>
            <a:ext cx="8229600" cy="4876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30625" y="64722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1.</a:t>
            </a:r>
            <a:fld id="{10065339-7779-4942-B250-C236F2F6B74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2CD8CD-98FB-46AC-9FDA-91DFBE97F92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7795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795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176CEE-E653-4553-B53D-FD13B96C6B48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459C6-65E2-468B-991A-D4645DEAC41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8AAFEE-DC44-428C-9E73-15969746C68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4C9D83-E5D3-4840-8E2B-8C5359F71E8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1BBA8A-20C8-40DB-A7F6-9AF5E153F65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36DB06-7A4C-42D2-89C3-591803DEE66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795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0"/>
            <a:r>
              <a:rPr lang="de-DE" smtClean="0"/>
              <a:t>Zweite Ebene</a:t>
            </a:r>
          </a:p>
          <a:p>
            <a:pPr lvl="0"/>
            <a:r>
              <a:rPr lang="de-DE" smtClean="0"/>
              <a:t>Dritte Ebene</a:t>
            </a:r>
          </a:p>
          <a:p>
            <a:pPr lvl="0"/>
            <a:r>
              <a:rPr lang="de-DE" smtClean="0"/>
              <a:t>Vierte Ebene</a:t>
            </a:r>
          </a:p>
          <a:p>
            <a:pPr lvl="0"/>
            <a:r>
              <a:rPr lang="de-DE" smtClean="0"/>
              <a:t>Fünfte Ebene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2016" y="6446480"/>
            <a:ext cx="2133600" cy="41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170E83"/>
                </a:solidFill>
                <a:latin typeface="+mn-lt"/>
              </a:defRPr>
            </a:lvl1pPr>
          </a:lstStyle>
          <a:p>
            <a:fld id="{4165643C-076D-490A-B253-3480417F6E4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5725" name="Rectangle 13"/>
          <p:cNvSpPr>
            <a:spLocks noChangeArrowheads="1"/>
          </p:cNvSpPr>
          <p:nvPr userDrawn="1"/>
        </p:nvSpPr>
        <p:spPr bwMode="auto">
          <a:xfrm>
            <a:off x="7132638" y="6461125"/>
            <a:ext cx="163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de-DE" sz="10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www.fh-diakonie.de</a:t>
            </a:r>
          </a:p>
        </p:txBody>
      </p:sp>
      <p:pic>
        <p:nvPicPr>
          <p:cNvPr id="115727" name="Picture 15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77063" y="188913"/>
            <a:ext cx="1831975" cy="733425"/>
          </a:xfrm>
          <a:prstGeom prst="rect">
            <a:avLst/>
          </a:prstGeom>
          <a:noFill/>
        </p:spPr>
      </p:pic>
      <p:pic>
        <p:nvPicPr>
          <p:cNvPr id="115734" name="Picture 22" descr="Diakonie_Wort_Bild_Marke_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6540500"/>
            <a:ext cx="1270000" cy="176213"/>
          </a:xfrm>
          <a:prstGeom prst="rect">
            <a:avLst/>
          </a:prstGeom>
          <a:noFill/>
        </p:spPr>
      </p:pic>
      <p:sp>
        <p:nvSpPr>
          <p:cNvPr id="115735" name="Line 23"/>
          <p:cNvSpPr>
            <a:spLocks noChangeShapeType="1"/>
          </p:cNvSpPr>
          <p:nvPr userDrawn="1"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19050">
            <a:solidFill>
              <a:srgbClr val="C8D2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5736" name="Line 24"/>
          <p:cNvSpPr>
            <a:spLocks noChangeShapeType="1"/>
          </p:cNvSpPr>
          <p:nvPr userDrawn="1"/>
        </p:nvSpPr>
        <p:spPr bwMode="auto">
          <a:xfrm>
            <a:off x="0" y="6415088"/>
            <a:ext cx="9144000" cy="0"/>
          </a:xfrm>
          <a:prstGeom prst="line">
            <a:avLst/>
          </a:prstGeom>
          <a:noFill/>
          <a:ln w="19050">
            <a:solidFill>
              <a:srgbClr val="C8D2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Frutiger 45 Ligh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90175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ernvonmir.fh-diakonie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ÖA\SBAH\Fotos\Fotos Einrichtungen\Boysenhaus\Boysenhaus 2013\SNA BI Boysenhaus 2013 006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t="14999" b="16940"/>
          <a:stretch>
            <a:fillRect/>
          </a:stretch>
        </p:blipFill>
        <p:spPr bwMode="auto">
          <a:xfrm>
            <a:off x="0" y="2022765"/>
            <a:ext cx="9144000" cy="4149435"/>
          </a:xfrm>
          <a:prstGeom prst="rect">
            <a:avLst/>
          </a:prstGeom>
          <a:noFill/>
        </p:spPr>
      </p:pic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0089-3F72-404C-9CA1-5DEC12ED78C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950" y="360218"/>
            <a:ext cx="8229600" cy="117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017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170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„LERN VON MIR“</a:t>
            </a:r>
          </a:p>
          <a:p>
            <a:pPr marL="0" marR="0" lvl="0" indent="0" defTabSz="914400" rtl="0" eaLnBrk="1" fontAlgn="base" latinLnBrk="0" hangingPunct="1">
              <a:lnSpc>
                <a:spcPts val="2600"/>
              </a:lnSpc>
              <a:spcBef>
                <a:spcPts val="1200"/>
              </a:spcBef>
              <a:spcAft>
                <a:spcPct val="0"/>
              </a:spcAft>
              <a:buClr>
                <a:srgbClr val="09017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Unterstützung von Menschen mit</a:t>
            </a:r>
            <a:b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Demenz in Allgemeinkrankenhäusern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utiger 45 Light" pitchFamily="34" charset="0"/>
              <a:ea typeface="+mn-ea"/>
              <a:cs typeface="+mn-cs"/>
            </a:endParaRPr>
          </a:p>
        </p:txBody>
      </p:sp>
      <p:pic>
        <p:nvPicPr>
          <p:cNvPr id="10" name="Picture 23" descr="GMHIEC logo 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71704" y="6179127"/>
            <a:ext cx="13684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57201" y="5638800"/>
            <a:ext cx="6253316" cy="533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spc="-150" dirty="0" smtClean="0">
                <a:solidFill>
                  <a:schemeClr val="accent3"/>
                </a:solidFill>
                <a:latin typeface="+mj-lt"/>
              </a:rPr>
              <a:t>Modul 6 – </a:t>
            </a:r>
            <a:r>
              <a:rPr lang="de-DE" sz="2800" kern="0" spc="-150" dirty="0" smtClean="0">
                <a:solidFill>
                  <a:schemeClr val="accent3"/>
                </a:solidFill>
                <a:latin typeface="+mj-lt"/>
              </a:rPr>
              <a:t>Ein </a:t>
            </a:r>
            <a:r>
              <a:rPr lang="de-DE" sz="2800" kern="0" spc="-150" dirty="0" err="1" smtClean="0">
                <a:solidFill>
                  <a:schemeClr val="accent3"/>
                </a:solidFill>
                <a:latin typeface="+mj-lt"/>
              </a:rPr>
              <a:t>Personzentriertes</a:t>
            </a:r>
            <a:r>
              <a:rPr lang="de-DE" sz="2800" kern="0" spc="-150" dirty="0" smtClean="0">
                <a:solidFill>
                  <a:schemeClr val="accent3"/>
                </a:solidFill>
                <a:latin typeface="+mj-lt"/>
              </a:rPr>
              <a:t> Verständnis </a:t>
            </a:r>
            <a:endParaRPr lang="de-DE" sz="2800" kern="0" spc="-150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Mit den zusätzlichen Informationen, die wir nun von </a:t>
            </a:r>
            <a:r>
              <a:rPr lang="de-DE" sz="2400" dirty="0" smtClean="0">
                <a:solidFill>
                  <a:srgbClr val="FFFFFF"/>
                </a:solidFill>
              </a:rPr>
              <a:t>Frau </a:t>
            </a:r>
            <a:r>
              <a:rPr lang="de-DE" sz="2400" dirty="0" smtClean="0">
                <a:solidFill>
                  <a:srgbClr val="FFFFFF"/>
                </a:solidFill>
              </a:rPr>
              <a:t>Wilhelm haben:</a:t>
            </a:r>
          </a:p>
          <a:p>
            <a:pPr marL="179388">
              <a:spcAft>
                <a:spcPts val="2400"/>
              </a:spcAft>
              <a:defRPr/>
            </a:pPr>
            <a:endParaRPr lang="de-DE" sz="2400" dirty="0" smtClean="0">
              <a:solidFill>
                <a:srgbClr val="FFFFFF"/>
              </a:solidFill>
            </a:endParaRPr>
          </a:p>
          <a:p>
            <a:pPr marL="538163" indent="-358775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1. Was mag das beobachtete Verhalten</a:t>
            </a:r>
            <a:br>
              <a:rPr lang="de-DE" sz="2400" dirty="0" smtClean="0">
                <a:solidFill>
                  <a:srgbClr val="FFFFFF"/>
                </a:solidFill>
              </a:rPr>
            </a:br>
            <a:r>
              <a:rPr lang="de-DE" sz="2400" dirty="0" smtClean="0">
                <a:solidFill>
                  <a:srgbClr val="FFFFFF"/>
                </a:solidFill>
              </a:rPr>
              <a:t>beeinflusst haben?</a:t>
            </a:r>
          </a:p>
          <a:p>
            <a:pPr marL="538163" indent="-358775">
              <a:spcAft>
                <a:spcPts val="2400"/>
              </a:spcAft>
              <a:defRPr/>
            </a:pPr>
            <a:endParaRPr lang="de-DE" sz="2400" dirty="0" smtClean="0">
              <a:solidFill>
                <a:srgbClr val="FFFFFF"/>
              </a:solidFill>
            </a:endParaRPr>
          </a:p>
          <a:p>
            <a:pPr marL="538163" indent="-358775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2. Welche Pflege / Interventionen</a:t>
            </a:r>
            <a:br>
              <a:rPr lang="de-DE" sz="2400" dirty="0" smtClean="0">
                <a:solidFill>
                  <a:srgbClr val="FFFFFF"/>
                </a:solidFill>
              </a:rPr>
            </a:br>
            <a:r>
              <a:rPr lang="de-DE" sz="2400" dirty="0" smtClean="0">
                <a:solidFill>
                  <a:srgbClr val="FFFFFF"/>
                </a:solidFill>
              </a:rPr>
              <a:t>könnten wir anbieten?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4"/>
            <a:ext cx="8208963" cy="46440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Fallbeispiel 2</a:t>
            </a:r>
          </a:p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de-DE" sz="3200" dirty="0" smtClean="0">
              <a:solidFill>
                <a:schemeClr val="bg1"/>
              </a:solidFill>
              <a:cs typeface="Arial" charset="0"/>
            </a:endParaRPr>
          </a:p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Herr Samadi</a:t>
            </a:r>
          </a:p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de-DE" sz="3200" dirty="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5"/>
            <a:ext cx="8208963" cy="189173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Ahmad Samadi leidet an fortgeschrittener Demenz. Er hat die Fähigkeiten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verloren,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sich zu bewegen und sich selber zu ernähren. Während er in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seinem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Stuhl sitzt oder im Bett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liegt,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schreit er wiederholt auf. Dieses Schreien stört die anderen Patienten in seiner Umgebung.</a:t>
            </a:r>
            <a:br>
              <a:rPr lang="de-DE" sz="1600" dirty="0" smtClean="0">
                <a:solidFill>
                  <a:schemeClr val="bg1"/>
                </a:solidFill>
                <a:cs typeface="Arial" charset="0"/>
              </a:rPr>
            </a:b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Von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Herrn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Samadis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Familie wissen Sie, dass die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Worte, die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er wiederholt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ruft, </a:t>
            </a:r>
            <a:r>
              <a:rPr lang="de-DE" sz="1600" spc="-50" dirty="0" smtClean="0">
                <a:solidFill>
                  <a:schemeClr val="bg1"/>
                </a:solidFill>
                <a:cs typeface="Arial" charset="0"/>
              </a:rPr>
              <a:t>nicht verständlich sind – weder in Deutsch noch in Persisch (seiner Muttersprache).</a:t>
            </a:r>
            <a:endParaRPr lang="de-DE" sz="1600" spc="-50" dirty="0" smtClean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" name="Gruppieren 13"/>
          <p:cNvGrpSpPr/>
          <p:nvPr/>
        </p:nvGrpSpPr>
        <p:grpSpPr>
          <a:xfrm>
            <a:off x="442450" y="3388659"/>
            <a:ext cx="8208963" cy="2761129"/>
            <a:chOff x="684213" y="3068638"/>
            <a:chExt cx="7848600" cy="3455987"/>
          </a:xfrm>
        </p:grpSpPr>
        <p:sp>
          <p:nvSpPr>
            <p:cNvPr id="11" name="Rounded Rectangle 3"/>
            <p:cNvSpPr/>
            <p:nvPr/>
          </p:nvSpPr>
          <p:spPr>
            <a:xfrm>
              <a:off x="684213" y="3068638"/>
              <a:ext cx="2559739" cy="34559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1200"/>
                </a:spcAft>
              </a:pPr>
              <a:r>
                <a:rPr lang="de-DE" sz="1600" b="1" dirty="0" smtClean="0">
                  <a:solidFill>
                    <a:srgbClr val="17375E"/>
                  </a:solidFill>
                  <a:cs typeface="Arial" charset="0"/>
                </a:rPr>
                <a:t>Mögliche körperliche Faktoren?</a:t>
              </a: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</p:txBody>
        </p:sp>
        <p:sp>
          <p:nvSpPr>
            <p:cNvPr id="12" name="Rounded Rectangle 5"/>
            <p:cNvSpPr/>
            <p:nvPr/>
          </p:nvSpPr>
          <p:spPr>
            <a:xfrm>
              <a:off x="3389663" y="3068638"/>
              <a:ext cx="2443795" cy="34559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1200"/>
                </a:spcAft>
              </a:pPr>
              <a:r>
                <a:rPr lang="de-DE" sz="1600" b="1" dirty="0" smtClean="0">
                  <a:solidFill>
                    <a:srgbClr val="17375E"/>
                  </a:solidFill>
                  <a:cs typeface="Arial" charset="0"/>
                </a:rPr>
                <a:t>Mögliche psychische Faktoren?</a:t>
              </a: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endParaRPr 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ounded Rectangle 6"/>
            <p:cNvSpPr/>
            <p:nvPr/>
          </p:nvSpPr>
          <p:spPr>
            <a:xfrm>
              <a:off x="5969584" y="3068638"/>
              <a:ext cx="2563229" cy="34559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 smtClean="0">
                <a:solidFill>
                  <a:srgbClr val="FFFFFF"/>
                </a:solidFill>
                <a:cs typeface="Arial" charset="0"/>
              </a:endParaRPr>
            </a:p>
            <a:p>
              <a:pPr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r>
                <a:rPr lang="de-DE" sz="1600" b="1" dirty="0" smtClean="0">
                  <a:solidFill>
                    <a:srgbClr val="17375E"/>
                  </a:solidFill>
                  <a:cs typeface="Arial" charset="0"/>
                </a:rPr>
                <a:t>Mögliche soziale Faktoren?</a:t>
              </a: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>
                <a:solidFill>
                  <a:srgbClr val="17375E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9" name="Rounded Rectangle 1"/>
          <p:cNvSpPr/>
          <p:nvPr/>
        </p:nvSpPr>
        <p:spPr>
          <a:xfrm>
            <a:off x="442450" y="1380385"/>
            <a:ext cx="8208963" cy="114766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Zusätzliche Informationen</a:t>
            </a:r>
          </a:p>
        </p:txBody>
      </p:sp>
      <p:sp>
        <p:nvSpPr>
          <p:cNvPr id="10" name="Rounded Rectangle 3"/>
          <p:cNvSpPr/>
          <p:nvPr/>
        </p:nvSpPr>
        <p:spPr>
          <a:xfrm>
            <a:off x="442449" y="2635624"/>
            <a:ext cx="3991575" cy="17133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dirty="0" smtClean="0">
              <a:solidFill>
                <a:srgbClr val="17375E"/>
              </a:solidFill>
              <a:cs typeface="Arial" charset="0"/>
            </a:endParaRPr>
          </a:p>
          <a:p>
            <a:pPr>
              <a:defRPr/>
            </a:pPr>
            <a:r>
              <a:rPr lang="de-DE" sz="2000" b="1" dirty="0" smtClean="0">
                <a:solidFill>
                  <a:srgbClr val="17375E"/>
                </a:solidFill>
                <a:cs typeface="Arial" charset="0"/>
              </a:rPr>
              <a:t>Gesundheit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Er hat einen Dauerkatheder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Er kann weiche Nahrung und angedickte Flüssigkeit schlucken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Druckgeschwür mit trockenem Verband an der linken Ferse</a:t>
            </a:r>
          </a:p>
          <a:p>
            <a:pPr>
              <a:defRPr/>
            </a:pPr>
            <a:endParaRPr lang="de-DE" dirty="0">
              <a:solidFill>
                <a:srgbClr val="17375E"/>
              </a:solidFill>
              <a:cs typeface="Arial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4659837" y="2635624"/>
            <a:ext cx="3991575" cy="1713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 dirty="0" smtClean="0">
                <a:solidFill>
                  <a:srgbClr val="17375E"/>
                </a:solidFill>
                <a:cs typeface="Arial" charset="0"/>
              </a:rPr>
              <a:t>Sozial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Frau Samadi besucht ihn jeden Abend</a:t>
            </a:r>
          </a:p>
          <a:p>
            <a:pPr>
              <a:defRPr/>
            </a:pPr>
            <a:endParaRPr lang="de-DE" dirty="0" smtClean="0">
              <a:solidFill>
                <a:srgbClr val="17375E"/>
              </a:solidFill>
              <a:cs typeface="Arial" charset="0"/>
            </a:endParaRPr>
          </a:p>
          <a:p>
            <a:pPr>
              <a:defRPr/>
            </a:pPr>
            <a:endParaRPr lang="de-DE" dirty="0" smtClean="0">
              <a:solidFill>
                <a:srgbClr val="17375E"/>
              </a:solidFill>
              <a:cs typeface="Arial" charset="0"/>
            </a:endParaRPr>
          </a:p>
          <a:p>
            <a:pPr>
              <a:defRPr/>
            </a:pPr>
            <a:endParaRPr lang="de-DE" dirty="0">
              <a:solidFill>
                <a:srgbClr val="17375E"/>
              </a:solidFill>
              <a:cs typeface="Arial" charset="0"/>
            </a:endParaRPr>
          </a:p>
        </p:txBody>
      </p:sp>
      <p:sp>
        <p:nvSpPr>
          <p:cNvPr id="15" name="Rounded Rectangle 5"/>
          <p:cNvSpPr/>
          <p:nvPr/>
        </p:nvSpPr>
        <p:spPr>
          <a:xfrm>
            <a:off x="442449" y="4546637"/>
            <a:ext cx="3991575" cy="164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 dirty="0" smtClean="0">
                <a:solidFill>
                  <a:srgbClr val="17375E"/>
                </a:solidFill>
                <a:cs typeface="Arial" charset="0"/>
              </a:rPr>
              <a:t>Psychisch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Manchmal scheint er aufgeregt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Bei Körperkontakt wird er etwas ruhiger, z. B. wenn jemand seine Hand hält; vor allem bei seiner Frau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4659837" y="4546637"/>
            <a:ext cx="3991575" cy="164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de-DE" sz="2000" b="1" dirty="0" smtClean="0">
                <a:solidFill>
                  <a:srgbClr val="170E83"/>
                </a:solidFill>
                <a:cs typeface="Arial" charset="0"/>
              </a:rPr>
              <a:t>LERN VON MIR</a:t>
            </a:r>
          </a:p>
          <a:p>
            <a:pPr>
              <a:defRPr/>
            </a:pPr>
            <a:r>
              <a:rPr lang="de-DE" dirty="0" smtClean="0">
                <a:solidFill>
                  <a:schemeClr val="bg1"/>
                </a:solidFill>
                <a:cs typeface="Arial" charset="0"/>
              </a:rPr>
              <a:t>Herrn </a:t>
            </a:r>
            <a:r>
              <a:rPr lang="de-DE" dirty="0" err="1" smtClean="0">
                <a:solidFill>
                  <a:schemeClr val="bg1"/>
                </a:solidFill>
                <a:cs typeface="Arial" charset="0"/>
              </a:rPr>
              <a:t>Samadis</a:t>
            </a:r>
            <a:r>
              <a:rPr lang="de-DE" dirty="0" smtClean="0">
                <a:solidFill>
                  <a:schemeClr val="bg1"/>
                </a:solidFill>
                <a:cs typeface="Arial" charset="0"/>
              </a:rPr>
              <a:t> Kinder haben die „Lern von </a:t>
            </a:r>
            <a:r>
              <a:rPr lang="de-DE" dirty="0" smtClean="0">
                <a:solidFill>
                  <a:schemeClr val="bg1"/>
                </a:solidFill>
                <a:cs typeface="Arial" charset="0"/>
              </a:rPr>
              <a:t>mir“-Karte </a:t>
            </a:r>
            <a:r>
              <a:rPr lang="de-DE" dirty="0" smtClean="0">
                <a:solidFill>
                  <a:schemeClr val="bg1"/>
                </a:solidFill>
                <a:cs typeface="Arial" charset="0"/>
              </a:rPr>
              <a:t>ausgefüllt …</a:t>
            </a:r>
          </a:p>
          <a:p>
            <a:pPr>
              <a:defRPr/>
            </a:pPr>
            <a:endParaRPr lang="de-DE" sz="2800" dirty="0">
              <a:solidFill>
                <a:srgbClr val="17375E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4" grpId="0" build="allAtOnce" animBg="1"/>
      <p:bldP spid="15" grpId="0" build="allAtOnce" animBg="1"/>
      <p:bldP spid="1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1200"/>
              </a:spcAft>
              <a:defRPr/>
            </a:pP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902" y="1380385"/>
            <a:ext cx="6595931" cy="46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2868706" y="5280212"/>
            <a:ext cx="1667435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940424" y="332590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70E83"/>
                </a:solidFill>
                <a:latin typeface="Freestyle Script" pitchFamily="66" charset="0"/>
              </a:rPr>
              <a:t>Ahmad Samadi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01784" y="4232392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70E83"/>
                </a:solidFill>
                <a:latin typeface="Freestyle Script" pitchFamily="66" charset="0"/>
              </a:rPr>
              <a:t>Herr </a:t>
            </a:r>
            <a:r>
              <a:rPr lang="de-DE" sz="2800" b="1" dirty="0" smtClean="0">
                <a:solidFill>
                  <a:srgbClr val="170E83"/>
                </a:solidFill>
                <a:latin typeface="Freestyle Script" pitchFamily="66" charset="0"/>
              </a:rPr>
              <a:t>Samadi</a:t>
            </a:r>
            <a:endParaRPr lang="de-DE" sz="2800" b="1" dirty="0">
              <a:solidFill>
                <a:srgbClr val="170E83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1200"/>
              </a:spcAft>
              <a:defRPr/>
            </a:pP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133" y="1380385"/>
            <a:ext cx="6595931" cy="46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2294965" y="1909483"/>
            <a:ext cx="1846729" cy="77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99293" y="1868990"/>
            <a:ext cx="2936646" cy="1013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Vater wurde 1942 im Iran geboren. Seine Familie zog in den 1950er Jahren nach London. Er studierte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1960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in Manchester Zahnmedizin, wo er bald unsere Mutter, Anne, kennen und lieben lernte. Unser Vater gründete eine erfolgreiche Zahnarztpraxis in </a:t>
            </a:r>
            <a:r>
              <a:rPr lang="de-DE" sz="1400" dirty="0" err="1" smtClean="0">
                <a:solidFill>
                  <a:srgbClr val="170E83"/>
                </a:solidFill>
                <a:latin typeface="Freestyle Script" pitchFamily="66" charset="0"/>
              </a:rPr>
              <a:t>Sale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. Er hat 4 Kinder und 7 Enkelkinder.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90363" y="3160021"/>
            <a:ext cx="2818682" cy="6948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dirty="0" smtClean="0">
                <a:solidFill>
                  <a:srgbClr val="170E83"/>
                </a:solidFill>
                <a:latin typeface="Freestyle Script" pitchFamily="66" charset="0"/>
              </a:rPr>
              <a:t>Vater ist mit der ganzen Familie eng verbunden </a:t>
            </a:r>
            <a:r>
              <a:rPr lang="de-DE" dirty="0" smtClean="0">
                <a:solidFill>
                  <a:srgbClr val="170E83"/>
                </a:solidFill>
                <a:latin typeface="Freestyle Script" pitchFamily="66" charset="0"/>
              </a:rPr>
              <a:t>und </a:t>
            </a:r>
            <a:r>
              <a:rPr lang="de-DE" dirty="0" smtClean="0">
                <a:solidFill>
                  <a:srgbClr val="170E83"/>
                </a:solidFill>
                <a:latin typeface="Freestyle Script" pitchFamily="66" charset="0"/>
              </a:rPr>
              <a:t>hat sich immer hingebungsvoll um seine Enkelkinder gekümmert.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17258" y="4515316"/>
            <a:ext cx="2818681" cy="1013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spc="20" dirty="0" smtClean="0">
                <a:solidFill>
                  <a:srgbClr val="170E83"/>
                </a:solidFill>
                <a:latin typeface="Freestyle Script" pitchFamily="66" charset="0"/>
              </a:rPr>
              <a:t>Vaters lebenslange Leidenschaft war das Fliegen. Er besaß und flog ein kleines Flugzeug. In neuerer Zeit hat er sich an der Familie erfreut und verbrachte seine Zeit im Garten.</a:t>
            </a:r>
            <a:br>
              <a:rPr lang="de-DE" sz="1400" spc="20" dirty="0" smtClean="0">
                <a:solidFill>
                  <a:srgbClr val="170E83"/>
                </a:solidFill>
                <a:latin typeface="Freestyle Script" pitchFamily="66" charset="0"/>
              </a:rPr>
            </a:br>
            <a:r>
              <a:rPr lang="de-DE" sz="1400" spc="20" dirty="0" smtClean="0">
                <a:solidFill>
                  <a:srgbClr val="170E83"/>
                </a:solidFill>
                <a:latin typeface="Freestyle Script" pitchFamily="66" charset="0"/>
              </a:rPr>
              <a:t>Unser Vater liebte Jazz und traditionelle </a:t>
            </a:r>
            <a:r>
              <a:rPr lang="de-DE" sz="1400" spc="20" dirty="0" smtClean="0">
                <a:solidFill>
                  <a:srgbClr val="170E83"/>
                </a:solidFill>
                <a:latin typeface="Freestyle Script" pitchFamily="66" charset="0"/>
              </a:rPr>
              <a:t>iranische, </a:t>
            </a:r>
            <a:r>
              <a:rPr lang="de-DE" sz="1400" spc="20" dirty="0" smtClean="0">
                <a:solidFill>
                  <a:srgbClr val="170E83"/>
                </a:solidFill>
                <a:latin typeface="Freestyle Script" pitchFamily="66" charset="0"/>
              </a:rPr>
              <a:t>klassische Musik.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88024" y="1824165"/>
            <a:ext cx="2849907" cy="6948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dirty="0" smtClean="0">
                <a:solidFill>
                  <a:srgbClr val="170E83"/>
                </a:solidFill>
                <a:latin typeface="Freestyle Script" pitchFamily="66" charset="0"/>
              </a:rPr>
              <a:t>Vater hat keine Gewohnheiten </a:t>
            </a:r>
            <a:r>
              <a:rPr lang="de-DE" dirty="0" smtClean="0">
                <a:solidFill>
                  <a:srgbClr val="170E83"/>
                </a:solidFill>
                <a:latin typeface="Freestyle Script" pitchFamily="66" charset="0"/>
              </a:rPr>
              <a:t>mehr, </a:t>
            </a:r>
            <a:r>
              <a:rPr lang="de-DE" dirty="0" smtClean="0">
                <a:solidFill>
                  <a:srgbClr val="170E83"/>
                </a:solidFill>
                <a:latin typeface="Freestyle Script" pitchFamily="66" charset="0"/>
              </a:rPr>
              <a:t>aber scheint immer noch gerne regelmäßig Tee, gesüßt und mit </a:t>
            </a:r>
            <a:r>
              <a:rPr lang="de-DE" dirty="0" smtClean="0">
                <a:solidFill>
                  <a:srgbClr val="170E83"/>
                </a:solidFill>
                <a:latin typeface="Freestyle Script" pitchFamily="66" charset="0"/>
              </a:rPr>
              <a:t>Kondensmilch, </a:t>
            </a:r>
            <a:r>
              <a:rPr lang="de-DE" dirty="0" smtClean="0">
                <a:solidFill>
                  <a:srgbClr val="170E83"/>
                </a:solidFill>
                <a:latin typeface="Freestyle Script" pitchFamily="66" charset="0"/>
              </a:rPr>
              <a:t>zu trinken.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88024" y="2892210"/>
            <a:ext cx="2849907" cy="62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Wenn Vater aufgeregt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ist,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sprechen wir mit ihm und massieren seine Hand – wenn er es sich gefallen lässt. Mutters Stimme beruhigt ihn oft.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788024" y="3952617"/>
            <a:ext cx="2777898" cy="62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Vater mag es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nicht,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alleine zu sein. Er ruft 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Wörter,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die wir alle nicht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kennen,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aber oft wird er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ruhiger, </a:t>
            </a:r>
            <a:r>
              <a:rPr lang="de-DE" sz="1600" dirty="0" smtClean="0">
                <a:solidFill>
                  <a:srgbClr val="170E83"/>
                </a:solidFill>
                <a:latin typeface="Freestyle Script" pitchFamily="66" charset="0"/>
              </a:rPr>
              <a:t>wenn wir alle da sind.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88024" y="5003607"/>
            <a:ext cx="2849906" cy="7117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Vater kommt mit fester Nahrung nicht zurecht aber er mag regelmäßige Schlucke von dem angedickten süßen Tee. Oft fühlt er sich unbehaglich wegen dem Dauerkatheter der ihn einschränkt.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2" grpId="0" build="allAtOnce" animBg="1"/>
      <p:bldP spid="14" grpId="0" build="allAtOnce" animBg="1"/>
      <p:bldP spid="15" grpId="0" build="allAtOnce" animBg="1"/>
      <p:bldP spid="1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Mit den zusätzlichen Informationen, die wir nun von </a:t>
            </a:r>
            <a:r>
              <a:rPr lang="de-DE" sz="2400" dirty="0" smtClean="0">
                <a:solidFill>
                  <a:srgbClr val="FFFFFF"/>
                </a:solidFill>
              </a:rPr>
              <a:t>Herrn </a:t>
            </a:r>
            <a:r>
              <a:rPr lang="de-DE" sz="2400" dirty="0" smtClean="0">
                <a:solidFill>
                  <a:srgbClr val="FFFFFF"/>
                </a:solidFill>
              </a:rPr>
              <a:t>Samadi haben:</a:t>
            </a:r>
          </a:p>
          <a:p>
            <a:pPr marL="179388">
              <a:spcAft>
                <a:spcPts val="2400"/>
              </a:spcAft>
              <a:defRPr/>
            </a:pPr>
            <a:endParaRPr lang="de-DE" sz="2400" dirty="0" smtClean="0">
              <a:solidFill>
                <a:srgbClr val="FFFFFF"/>
              </a:solidFill>
            </a:endParaRPr>
          </a:p>
          <a:p>
            <a:pPr marL="538163" indent="-358775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1. Was mag das beobachtete Verhalten</a:t>
            </a:r>
            <a:br>
              <a:rPr lang="de-DE" sz="2400" dirty="0" smtClean="0">
                <a:solidFill>
                  <a:srgbClr val="FFFFFF"/>
                </a:solidFill>
              </a:rPr>
            </a:br>
            <a:r>
              <a:rPr lang="de-DE" sz="2400" dirty="0" smtClean="0">
                <a:solidFill>
                  <a:srgbClr val="FFFFFF"/>
                </a:solidFill>
              </a:rPr>
              <a:t>beeinflusst haben?</a:t>
            </a:r>
          </a:p>
          <a:p>
            <a:pPr marL="538163" indent="-358775">
              <a:spcAft>
                <a:spcPts val="2400"/>
              </a:spcAft>
              <a:defRPr/>
            </a:pPr>
            <a:endParaRPr lang="de-DE" sz="2400" dirty="0" smtClean="0">
              <a:solidFill>
                <a:srgbClr val="FFFFFF"/>
              </a:solidFill>
            </a:endParaRPr>
          </a:p>
          <a:p>
            <a:pPr marL="538163" indent="-358775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2. Welche Pflege / Interventionen</a:t>
            </a:r>
            <a:br>
              <a:rPr lang="de-DE" sz="2400" dirty="0" smtClean="0">
                <a:solidFill>
                  <a:srgbClr val="FFFFFF"/>
                </a:solidFill>
              </a:rPr>
            </a:br>
            <a:r>
              <a:rPr lang="de-DE" sz="2400" dirty="0" smtClean="0">
                <a:solidFill>
                  <a:srgbClr val="FFFFFF"/>
                </a:solidFill>
              </a:rPr>
              <a:t>könnten wir anbieten?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5"/>
            <a:ext cx="8208963" cy="114766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Herausforderndes Verhalten: </a:t>
            </a:r>
          </a:p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Ergründen Sie die Bedeutung</a:t>
            </a:r>
          </a:p>
        </p:txBody>
      </p:sp>
      <p:sp>
        <p:nvSpPr>
          <p:cNvPr id="14" name="Rounded Rectangle 5"/>
          <p:cNvSpPr/>
          <p:nvPr/>
        </p:nvSpPr>
        <p:spPr>
          <a:xfrm>
            <a:off x="442450" y="2669428"/>
            <a:ext cx="4032250" cy="18487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17375E"/>
                </a:solidFill>
                <a:cs typeface="Arial" charset="0"/>
              </a:rPr>
              <a:t>Nutzen Sie einen </a:t>
            </a:r>
            <a:r>
              <a:rPr lang="de-DE" sz="2000" dirty="0" smtClean="0">
                <a:solidFill>
                  <a:srgbClr val="17375E"/>
                </a:solidFill>
                <a:cs typeface="Arial" charset="0"/>
              </a:rPr>
              <a:t>Verhaltensbeobachtungsbogen, </a:t>
            </a:r>
            <a:r>
              <a:rPr lang="de-DE" sz="2000" dirty="0" smtClean="0">
                <a:solidFill>
                  <a:srgbClr val="17375E"/>
                </a:solidFill>
                <a:cs typeface="Arial" charset="0"/>
              </a:rPr>
              <a:t>um Muster und Auslöser zu </a:t>
            </a:r>
            <a:r>
              <a:rPr lang="de-DE" sz="2000" dirty="0" smtClean="0">
                <a:solidFill>
                  <a:srgbClr val="17375E"/>
                </a:solidFill>
                <a:cs typeface="Arial" charset="0"/>
              </a:rPr>
              <a:t>erkennen.</a:t>
            </a:r>
            <a:endParaRPr lang="de-DE" sz="2000" dirty="0">
              <a:solidFill>
                <a:srgbClr val="17375E"/>
              </a:solidFill>
              <a:cs typeface="Arial" charset="0"/>
            </a:endParaRPr>
          </a:p>
        </p:txBody>
      </p:sp>
      <p:sp>
        <p:nvSpPr>
          <p:cNvPr id="15" name="Rounded Rectangle 6"/>
          <p:cNvSpPr/>
          <p:nvPr/>
        </p:nvSpPr>
        <p:spPr>
          <a:xfrm>
            <a:off x="442450" y="4733366"/>
            <a:ext cx="4032250" cy="1328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Sprechen Sie mit den Angehörigen. Sie kennen die Person üblicherweise am </a:t>
            </a:r>
            <a:r>
              <a:rPr lang="de-DE" sz="2000" dirty="0" smtClean="0">
                <a:solidFill>
                  <a:schemeClr val="tx1"/>
                </a:solidFill>
              </a:rPr>
              <a:t>besten.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7"/>
          <p:cNvSpPr/>
          <p:nvPr/>
        </p:nvSpPr>
        <p:spPr>
          <a:xfrm>
            <a:off x="4652683" y="2669428"/>
            <a:ext cx="3998730" cy="3392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Als Team tragen Sie alle Informationen über die Person zusammen, um den Grund des Verhaltens herauszufinden.</a:t>
            </a:r>
          </a:p>
          <a:p>
            <a:pPr algn="ctr">
              <a:defRPr/>
            </a:pPr>
            <a:endParaRPr lang="de-DE" sz="2000" dirty="0" smtClean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Teilen Sie Ihre Ideen und beginnen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Sie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zu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verändern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, was sich verändern lässt.</a:t>
            </a:r>
            <a:endParaRPr lang="de-DE" sz="20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dirty="0" smtClean="0"/>
              <a:t>Gibt es Fragen?</a:t>
            </a:r>
            <a:endParaRPr lang="de-DE" sz="6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5"/>
            <a:ext cx="8208963" cy="8640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„LERN VON MIR“ - Kernaussagen</a:t>
            </a:r>
          </a:p>
        </p:txBody>
      </p:sp>
      <p:sp>
        <p:nvSpPr>
          <p:cNvPr id="14" name="Rounded Rectangle 5"/>
          <p:cNvSpPr/>
          <p:nvPr/>
        </p:nvSpPr>
        <p:spPr>
          <a:xfrm>
            <a:off x="442450" y="2328768"/>
            <a:ext cx="4032250" cy="1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Konzentrieren Sie sich auf die Gefühle und übernehmen Sie die Sichtweise des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anderen.</a:t>
            </a:r>
            <a:endParaRPr lang="de-DE" sz="20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ounded Rectangle 6"/>
          <p:cNvSpPr/>
          <p:nvPr/>
        </p:nvSpPr>
        <p:spPr>
          <a:xfrm>
            <a:off x="442450" y="3621737"/>
            <a:ext cx="4032250" cy="11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Erkennen Sie,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dass alles „Verhalten“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eine Bedeutung </a:t>
            </a:r>
            <a:r>
              <a:rPr lang="de-DE" sz="2000" dirty="0" smtClean="0">
                <a:solidFill>
                  <a:schemeClr val="tx1"/>
                </a:solidFill>
              </a:rPr>
              <a:t>hat.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7"/>
          <p:cNvSpPr/>
          <p:nvPr/>
        </p:nvSpPr>
        <p:spPr>
          <a:xfrm>
            <a:off x="442450" y="4944632"/>
            <a:ext cx="4032000" cy="118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Bedenken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Sie,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wie Angehörige am besten eingebunden und unterstützt werden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können.</a:t>
            </a:r>
            <a:endParaRPr lang="de-DE" sz="20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Rounded Rectangle 5"/>
          <p:cNvSpPr/>
          <p:nvPr/>
        </p:nvSpPr>
        <p:spPr>
          <a:xfrm>
            <a:off x="4627100" y="2328768"/>
            <a:ext cx="4032250" cy="11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dirty="0" smtClean="0">
                <a:solidFill>
                  <a:srgbClr val="17375E"/>
                </a:solidFill>
                <a:cs typeface="Arial" charset="0"/>
              </a:rPr>
              <a:t>Versuchen </a:t>
            </a:r>
            <a:r>
              <a:rPr lang="de-DE" sz="2000" dirty="0" smtClean="0">
                <a:solidFill>
                  <a:srgbClr val="17375E"/>
                </a:solidFill>
                <a:cs typeface="Arial" charset="0"/>
              </a:rPr>
              <a:t>Sie, </a:t>
            </a:r>
            <a:r>
              <a:rPr lang="de-DE" sz="2000" dirty="0" smtClean="0">
                <a:solidFill>
                  <a:srgbClr val="17375E"/>
                </a:solidFill>
                <a:cs typeface="Arial" charset="0"/>
              </a:rPr>
              <a:t>ein Gefühl der Sicherheit und von Familie zu </a:t>
            </a:r>
            <a:r>
              <a:rPr lang="de-DE" sz="2000" dirty="0" smtClean="0">
                <a:solidFill>
                  <a:srgbClr val="17375E"/>
                </a:solidFill>
                <a:cs typeface="Arial" charset="0"/>
              </a:rPr>
              <a:t>vermitteln.</a:t>
            </a:r>
            <a:endParaRPr lang="de-DE" sz="2000" dirty="0" smtClean="0">
              <a:solidFill>
                <a:srgbClr val="17375E"/>
              </a:solidFill>
              <a:cs typeface="Arial" charset="0"/>
            </a:endParaRPr>
          </a:p>
        </p:txBody>
      </p:sp>
      <p:sp>
        <p:nvSpPr>
          <p:cNvPr id="18" name="Rounded Rectangle 6"/>
          <p:cNvSpPr/>
          <p:nvPr/>
        </p:nvSpPr>
        <p:spPr>
          <a:xfrm>
            <a:off x="4627100" y="3621737"/>
            <a:ext cx="4032250" cy="1188000"/>
          </a:xfrm>
          <a:prstGeom prst="rect">
            <a:avLst/>
          </a:prstGeom>
          <a:solidFill>
            <a:srgbClr val="D2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Bieten Sie Möglichkeiten sinnvoller </a:t>
            </a:r>
            <a:r>
              <a:rPr lang="de-DE" sz="2000" dirty="0" smtClean="0">
                <a:solidFill>
                  <a:schemeClr val="tx1"/>
                </a:solidFill>
              </a:rPr>
              <a:t>Beschäftigung.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7"/>
          <p:cNvSpPr/>
          <p:nvPr/>
        </p:nvSpPr>
        <p:spPr>
          <a:xfrm>
            <a:off x="4627100" y="4944632"/>
            <a:ext cx="4032000" cy="11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Sehen Sie die </a:t>
            </a:r>
            <a:r>
              <a:rPr lang="de-DE" sz="2800" dirty="0" smtClean="0">
                <a:solidFill>
                  <a:schemeClr val="bg1"/>
                </a:solidFill>
                <a:cs typeface="Arial" charset="0"/>
              </a:rPr>
              <a:t>Person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 –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nicht die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Demenz.</a:t>
            </a:r>
            <a:endParaRPr lang="de-DE" sz="2000" dirty="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Ziele</a:t>
            </a:r>
          </a:p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Erklärungen für mögliche Bedeutungen hinter Verhaltensweisen, die wir als Herausforderung empfinden</a:t>
            </a:r>
          </a:p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Zusammenführung aller sechs Teile des Trainings</a:t>
            </a:r>
          </a:p>
          <a:p>
            <a:pPr marL="179388">
              <a:spcAft>
                <a:spcPts val="2400"/>
              </a:spcAft>
              <a:defRPr/>
            </a:pPr>
            <a:r>
              <a:rPr lang="de-DE" sz="2400" dirty="0" smtClean="0">
                <a:solidFill>
                  <a:srgbClr val="FFFFFF"/>
                </a:solidFill>
              </a:rPr>
              <a:t>Betrachtung der Veränderungen, die von den Mitarbeitern in der Praxis erlebt werden können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5"/>
            <a:ext cx="8208963" cy="8640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05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cs typeface="Arial" charset="0"/>
              </a:rPr>
              <a:t>Unterstützende Pflege von Menschen mit Demenz in Allgemeinkrankenhäusern – nächste </a:t>
            </a:r>
            <a:r>
              <a:rPr lang="de-DE" sz="2400" dirty="0" smtClean="0">
                <a:solidFill>
                  <a:schemeClr val="bg1"/>
                </a:solidFill>
                <a:cs typeface="Arial" charset="0"/>
              </a:rPr>
              <a:t>Schritte …</a:t>
            </a:r>
            <a:endParaRPr lang="de-DE" sz="24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ounded Rectangle 6"/>
          <p:cNvSpPr/>
          <p:nvPr/>
        </p:nvSpPr>
        <p:spPr>
          <a:xfrm>
            <a:off x="442450" y="3198671"/>
            <a:ext cx="8208962" cy="86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170E83"/>
                </a:solidFill>
              </a:rPr>
              <a:t>1.</a:t>
            </a:r>
            <a:endParaRPr lang="de-DE" sz="2000" dirty="0">
              <a:solidFill>
                <a:srgbClr val="170E83"/>
              </a:solidFill>
            </a:endParaRPr>
          </a:p>
        </p:txBody>
      </p:sp>
      <p:sp>
        <p:nvSpPr>
          <p:cNvPr id="16" name="Rounded Rectangle 7"/>
          <p:cNvSpPr/>
          <p:nvPr/>
        </p:nvSpPr>
        <p:spPr>
          <a:xfrm>
            <a:off x="442449" y="2400487"/>
            <a:ext cx="8208963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Drei Veränderungen, die ich selber machen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kann, </a:t>
            </a:r>
            <a:r>
              <a:rPr lang="de-DE" sz="2000" dirty="0" smtClean="0">
                <a:solidFill>
                  <a:schemeClr val="bg1"/>
                </a:solidFill>
                <a:cs typeface="Arial" charset="0"/>
              </a:rPr>
              <a:t>sind: </a:t>
            </a:r>
          </a:p>
        </p:txBody>
      </p:sp>
      <p:sp>
        <p:nvSpPr>
          <p:cNvPr id="8" name="Rounded Rectangle 6"/>
          <p:cNvSpPr/>
          <p:nvPr/>
        </p:nvSpPr>
        <p:spPr>
          <a:xfrm>
            <a:off x="442449" y="4143351"/>
            <a:ext cx="8208962" cy="86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170E83"/>
                </a:solidFill>
              </a:rPr>
              <a:t>2.</a:t>
            </a:r>
            <a:endParaRPr lang="de-DE" sz="2000" dirty="0">
              <a:solidFill>
                <a:srgbClr val="170E83"/>
              </a:solidFill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442449" y="5126081"/>
            <a:ext cx="8208962" cy="86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170E83"/>
                </a:solidFill>
              </a:rPr>
              <a:t>3.</a:t>
            </a:r>
            <a:endParaRPr lang="de-DE" sz="2000" dirty="0">
              <a:solidFill>
                <a:srgbClr val="170E83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0" name="Rounded Rectangle 1"/>
          <p:cNvSpPr/>
          <p:nvPr/>
        </p:nvSpPr>
        <p:spPr>
          <a:xfrm>
            <a:off x="457200" y="1102660"/>
            <a:ext cx="8265459" cy="5134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GB" sz="2000" b="1" dirty="0" err="1" smtClean="0">
                <a:solidFill>
                  <a:schemeClr val="tx2">
                    <a:lumMod val="50000"/>
                  </a:schemeClr>
                </a:solidFill>
              </a:rPr>
              <a:t>Einzelnachweise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 (Module1-6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Alzheimer’s Society (2007). </a:t>
            </a:r>
            <a:r>
              <a:rPr lang="en-GB" sz="1200" i="1" dirty="0" smtClean="0">
                <a:solidFill>
                  <a:schemeClr val="tx1"/>
                </a:solidFill>
              </a:rPr>
              <a:t>Dementia UK: A report to the Alzheimer’s Society by King’s</a:t>
            </a:r>
          </a:p>
          <a:p>
            <a:r>
              <a:rPr lang="en-GB" sz="1200" i="1" dirty="0" smtClean="0">
                <a:solidFill>
                  <a:schemeClr val="tx1"/>
                </a:solidFill>
              </a:rPr>
              <a:t>College London and London School of Economics</a:t>
            </a:r>
            <a:r>
              <a:rPr lang="en-GB" sz="1200" dirty="0" smtClean="0">
                <a:solidFill>
                  <a:schemeClr val="tx1"/>
                </a:solidFill>
              </a:rPr>
              <a:t>. London: Alzheimer’s Society.</a:t>
            </a:r>
            <a:endParaRPr lang="en-GB" sz="1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Alzheimer’s Society (2012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Dementia 2012: a national challenge.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Retrieved June 17, 2013, from </a:t>
            </a:r>
            <a:r>
              <a:rPr lang="en-GB" sz="1200" i="1" dirty="0" smtClean="0">
                <a:solidFill>
                  <a:srgbClr val="170E83"/>
                </a:solidFill>
              </a:rPr>
              <a:t>www.</a:t>
            </a:r>
            <a:r>
              <a:rPr lang="en-GB" sz="1200" dirty="0" smtClean="0">
                <a:solidFill>
                  <a:srgbClr val="170E83"/>
                </a:solidFill>
              </a:rPr>
              <a:t>alzheimers.org.uk/dementia2012</a:t>
            </a:r>
            <a:endParaRPr lang="en-GB" sz="1200" i="1" dirty="0">
              <a:solidFill>
                <a:srgbClr val="170E83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200" dirty="0" err="1">
                <a:solidFill>
                  <a:schemeClr val="tx2">
                    <a:lumMod val="50000"/>
                  </a:schemeClr>
                </a:solidFill>
              </a:rPr>
              <a:t>Bryden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C.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(2005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Dancing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with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Dementia.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London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: Jessica Kingsley.</a:t>
            </a:r>
            <a:endParaRPr lang="en-GB" sz="1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Dementia Services Development Centre (2009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Caring for people with dementia in acute care settings; a resource for staff. Stirling: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Dementia Services Development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Centre.</a:t>
            </a:r>
            <a:endParaRPr lang="en-GB" sz="1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Department of Health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(2012).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Using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the commissioning for quality and innovation (CQUIN) payment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framework.</a:t>
            </a:r>
            <a:endParaRPr lang="en-GB" sz="1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Guidance on new national goals for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2012–13.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London: Department of Health.</a:t>
            </a:r>
            <a:endParaRPr lang="en-GB" sz="1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James,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I.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(2011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Understanding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behaviour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dementia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that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challenges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: A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guide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assessment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treatment.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London: Jessica Kingsley.</a:t>
            </a:r>
            <a:endParaRPr lang="en-GB" sz="1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200" dirty="0" err="1">
                <a:solidFill>
                  <a:schemeClr val="tx2">
                    <a:lumMod val="50000"/>
                  </a:schemeClr>
                </a:solidFill>
              </a:rPr>
              <a:t>Kitwood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T.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(1997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Dementia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reconsidered.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Buckingham: Open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University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Press.</a:t>
            </a:r>
            <a:endParaRPr lang="en-GB" sz="1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National Institute for Health and Care Excellence/Social Care Institute for Excellence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2006).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Dementia: Supporting people with dementia and their carers in health and social care. NICE clinical practice guideline 42. London: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National Institute for Health and Care Excellence.</a:t>
            </a:r>
            <a:endParaRPr lang="en-GB" sz="1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NHS Confederation (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2010).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Acute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awareness: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Improving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hospital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care for people with dementia.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London: NHS Confederation.</a:t>
            </a:r>
            <a:endParaRPr lang="en-GB" sz="1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Royal College of Psychiatrists (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2005).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Who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ares wins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: Improving the outcome for older people admitted to the general hospital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London: The Royal College of Psychiatrists.</a:t>
            </a:r>
            <a:endParaRPr lang="en-GB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dirty="0" smtClean="0"/>
              <a:t>Danke!</a:t>
            </a:r>
            <a:endParaRPr lang="de-DE" sz="6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47854" y="6118981"/>
            <a:ext cx="68687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800" i="1" dirty="0" smtClean="0">
                <a:latin typeface="Calibri" pitchFamily="34" charset="0"/>
              </a:rPr>
              <a:t>Copyright der deutschen Version ©. Fachhochschule der Diakonie, Grete-Reich-Weg 9, 33617 Bielefeld. Alle Rechte vorbehalten</a:t>
            </a:r>
            <a:r>
              <a:rPr lang="de-DE" sz="800" b="1" i="1" dirty="0" smtClean="0">
                <a:latin typeface="Calibri" pitchFamily="34" charset="0"/>
              </a:rPr>
              <a:t>. </a:t>
            </a:r>
            <a:r>
              <a:rPr lang="de-DE" sz="800" b="1" i="1" dirty="0" smtClean="0">
                <a:solidFill>
                  <a:srgbClr val="00B0F0"/>
                </a:solidFill>
                <a:latin typeface="Calibri" pitchFamily="34" charset="0"/>
                <a:hlinkClick r:id="rId2"/>
              </a:rPr>
              <a:t>www.lernvonmir.fh-diakonie.de</a:t>
            </a:r>
            <a:r>
              <a:rPr lang="de-DE" sz="800" b="1" i="1" dirty="0" smtClean="0">
                <a:latin typeface="Calibri" pitchFamily="34" charset="0"/>
              </a:rPr>
              <a:t> </a:t>
            </a:r>
          </a:p>
        </p:txBody>
      </p:sp>
      <p:pic>
        <p:nvPicPr>
          <p:cNvPr id="8" name="Picture 23" descr="GMHIEC logo jp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0136" y="6430622"/>
            <a:ext cx="86600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5"/>
            <a:ext cx="8208963" cy="114766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Welche Verhaltensweisen finden Sie am herausforderndsten und warum?</a:t>
            </a:r>
          </a:p>
        </p:txBody>
      </p:sp>
      <p:sp>
        <p:nvSpPr>
          <p:cNvPr id="8" name="Rounded Rectangle 2"/>
          <p:cNvSpPr/>
          <p:nvPr/>
        </p:nvSpPr>
        <p:spPr>
          <a:xfrm>
            <a:off x="442450" y="2728452"/>
            <a:ext cx="8207375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>
              <a:lnSpc>
                <a:spcPts val="2400"/>
              </a:lnSpc>
              <a:spcAft>
                <a:spcPts val="600"/>
              </a:spcAft>
              <a:defRPr/>
            </a:pPr>
            <a:r>
              <a:rPr lang="de-DE" sz="3600" dirty="0" smtClean="0">
                <a:solidFill>
                  <a:srgbClr val="FFFFFF"/>
                </a:solidFill>
                <a:cs typeface="Arial" charset="0"/>
              </a:rPr>
              <a:t>	</a:t>
            </a:r>
            <a:r>
              <a:rPr lang="de-DE" sz="2400" dirty="0" smtClean="0">
                <a:solidFill>
                  <a:srgbClr val="FFFFFF"/>
                </a:solidFill>
                <a:cs typeface="Arial" charset="0"/>
              </a:rPr>
              <a:t>Welche Faktoren könnten das Verhalten einer Person beeinflussen?</a:t>
            </a:r>
            <a:endParaRPr lang="de-DE" sz="3200" dirty="0" smtClean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42450" y="3720353"/>
            <a:ext cx="8208962" cy="2429436"/>
            <a:chOff x="684213" y="3068638"/>
            <a:chExt cx="7848599" cy="3455987"/>
          </a:xfrm>
        </p:grpSpPr>
        <p:sp>
          <p:nvSpPr>
            <p:cNvPr id="11" name="Rounded Rectangle 3"/>
            <p:cNvSpPr/>
            <p:nvPr/>
          </p:nvSpPr>
          <p:spPr>
            <a:xfrm>
              <a:off x="684213" y="3068638"/>
              <a:ext cx="2929542" cy="34559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1200"/>
                </a:spcAft>
              </a:pPr>
              <a:r>
                <a:rPr lang="de-DE" sz="1600" b="1" dirty="0" smtClean="0">
                  <a:solidFill>
                    <a:srgbClr val="17375E"/>
                  </a:solidFill>
                  <a:cs typeface="Arial" charset="0"/>
                </a:rPr>
                <a:t>Körperliche</a:t>
              </a:r>
            </a:p>
            <a:p>
              <a:pPr marL="179388" indent="-179388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Gehirnschäden</a:t>
              </a:r>
            </a:p>
            <a:p>
              <a:pPr marL="179388" indent="-179388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Körperliche Gesundheits-</a:t>
              </a:r>
              <a:r>
                <a:rPr lang="de-DE" sz="1400" dirty="0" err="1" smtClean="0">
                  <a:solidFill>
                    <a:srgbClr val="17375E"/>
                  </a:solidFill>
                  <a:cs typeface="Arial" charset="0"/>
                </a:rPr>
                <a:t>einbußen</a:t>
              </a: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, z.B. Schmerz, Delir</a:t>
              </a:r>
            </a:p>
            <a:p>
              <a:pPr marL="179388" indent="-179388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Wahrnehmungsstörungen</a:t>
              </a:r>
            </a:p>
            <a:p>
              <a:pPr marL="179388" indent="-179388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de-DE" sz="1400" spc="-50" dirty="0" smtClean="0">
                  <a:solidFill>
                    <a:srgbClr val="17375E"/>
                  </a:solidFill>
                  <a:cs typeface="Arial" charset="0"/>
                </a:rPr>
                <a:t>Körperliche Bedürfnisse wie Durst, Hunger, Harn- oder Stuhldrang</a:t>
              </a:r>
              <a:endParaRPr lang="de-DE" sz="1400" spc="-50" dirty="0">
                <a:solidFill>
                  <a:srgbClr val="17375E"/>
                </a:solidFill>
                <a:cs typeface="Arial" charset="0"/>
              </a:endParaRPr>
            </a:p>
          </p:txBody>
        </p:sp>
        <p:sp>
          <p:nvSpPr>
            <p:cNvPr id="12" name="Rounded Rectangle 5"/>
            <p:cNvSpPr/>
            <p:nvPr/>
          </p:nvSpPr>
          <p:spPr>
            <a:xfrm>
              <a:off x="3816602" y="3068638"/>
              <a:ext cx="2303463" cy="34559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1200"/>
                </a:spcAft>
              </a:pPr>
              <a:r>
                <a:rPr lang="de-DE" sz="1600" b="1" dirty="0" smtClean="0">
                  <a:solidFill>
                    <a:srgbClr val="17375E"/>
                  </a:solidFill>
                  <a:cs typeface="Arial" charset="0"/>
                </a:rPr>
                <a:t>Psychische</a:t>
              </a:r>
            </a:p>
            <a:p>
              <a:pPr marL="179388" indent="-179388">
                <a:buFont typeface="Arial" pitchFamily="34" charset="0"/>
                <a:buChar char="•"/>
              </a:pP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Gedanken, Annahmen, Interpretationen vom Geschehen</a:t>
              </a:r>
            </a:p>
            <a:p>
              <a:pPr marL="179388" indent="-179388">
                <a:buFont typeface="Arial" pitchFamily="34" charset="0"/>
                <a:buChar char="•"/>
              </a:pPr>
              <a:endParaRPr lang="de-DE" sz="1400" dirty="0" smtClean="0">
                <a:solidFill>
                  <a:srgbClr val="17375E"/>
                </a:solidFill>
                <a:cs typeface="Arial" charset="0"/>
              </a:endParaRPr>
            </a:p>
            <a:p>
              <a:pPr marL="179388" indent="-179388">
                <a:buFont typeface="Arial" pitchFamily="34" charset="0"/>
                <a:buChar char="•"/>
              </a:pP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Gefühle, z.B. Trauer, Frustration, Ärger, Angst oder Freude</a:t>
              </a:r>
            </a:p>
            <a:p>
              <a:endParaRPr 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ounded Rectangle 6"/>
            <p:cNvSpPr/>
            <p:nvPr/>
          </p:nvSpPr>
          <p:spPr>
            <a:xfrm>
              <a:off x="6252422" y="3068638"/>
              <a:ext cx="2280390" cy="34559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 smtClean="0">
                <a:solidFill>
                  <a:srgbClr val="FFFFFF"/>
                </a:solidFill>
                <a:cs typeface="Arial" charset="0"/>
              </a:endParaRPr>
            </a:p>
            <a:p>
              <a:pPr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r>
                <a:rPr lang="de-DE" sz="1600" b="1" dirty="0" smtClean="0">
                  <a:solidFill>
                    <a:srgbClr val="17375E"/>
                  </a:solidFill>
                  <a:cs typeface="Arial" charset="0"/>
                </a:rPr>
                <a:t>Soziale</a:t>
              </a:r>
            </a:p>
            <a:p>
              <a:pPr marL="179388" indent="-179388">
                <a:spcAft>
                  <a:spcPts val="1200"/>
                </a:spcAft>
                <a:buFont typeface="Arial" pitchFamily="34" charset="0"/>
                <a:buChar char="•"/>
                <a:defRPr/>
              </a:pP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Interaktionen mit den anderen</a:t>
              </a:r>
            </a:p>
            <a:p>
              <a:pPr marL="179388" indent="-179388">
                <a:spcAft>
                  <a:spcPts val="1200"/>
                </a:spcAft>
                <a:buFont typeface="Arial" pitchFamily="34" charset="0"/>
                <a:buChar char="•"/>
                <a:defRPr/>
              </a:pP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Fehlende Familie</a:t>
              </a:r>
            </a:p>
            <a:p>
              <a:pPr marL="179388" indent="-179388">
                <a:spcAft>
                  <a:spcPts val="1200"/>
                </a:spcAft>
                <a:buFont typeface="Arial" pitchFamily="34" charset="0"/>
                <a:buChar char="•"/>
                <a:defRPr/>
              </a:pP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Einfluss der Krankenhausumgebung</a:t>
              </a:r>
            </a:p>
            <a:p>
              <a:pPr marL="179388" indent="-179388">
                <a:spcAft>
                  <a:spcPts val="1200"/>
                </a:spcAft>
                <a:buFont typeface="Arial" pitchFamily="34" charset="0"/>
                <a:buChar char="•"/>
                <a:defRPr/>
              </a:pPr>
              <a:r>
                <a:rPr lang="de-DE" sz="1400" dirty="0" smtClean="0">
                  <a:solidFill>
                    <a:srgbClr val="17375E"/>
                  </a:solidFill>
                  <a:cs typeface="Arial" charset="0"/>
                </a:rPr>
                <a:t>Langeweile</a:t>
              </a:r>
            </a:p>
            <a:p>
              <a:pPr>
                <a:defRPr/>
              </a:pPr>
              <a:endParaRPr lang="de-DE" sz="1400" dirty="0" smtClean="0">
                <a:solidFill>
                  <a:srgbClr val="FFFFFF"/>
                </a:solidFill>
                <a:cs typeface="Arial" charset="0"/>
              </a:endParaRPr>
            </a:p>
            <a:p>
              <a:pPr algn="ctr">
                <a:defRPr/>
              </a:pPr>
              <a:endParaRPr lang="de-DE" sz="1400" dirty="0" smtClean="0">
                <a:solidFill>
                  <a:srgbClr val="FFFFFF"/>
                </a:solidFill>
                <a:cs typeface="Arial" charset="0"/>
              </a:endParaRPr>
            </a:p>
            <a:p>
              <a:pPr algn="ctr">
                <a:defRPr/>
              </a:pPr>
              <a:endParaRPr 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2400"/>
              </a:spcAft>
              <a:defRPr/>
            </a:pP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Freeform 1"/>
          <p:cNvSpPr/>
          <p:nvPr/>
        </p:nvSpPr>
        <p:spPr>
          <a:xfrm>
            <a:off x="2338202" y="1606269"/>
            <a:ext cx="4071563" cy="4261691"/>
          </a:xfrm>
          <a:custGeom>
            <a:avLst/>
            <a:gdLst>
              <a:gd name="connsiteX0" fmla="*/ 725239 w 4797471"/>
              <a:gd name="connsiteY0" fmla="*/ 4654612 h 5296784"/>
              <a:gd name="connsiteX1" fmla="*/ 583571 w 4797471"/>
              <a:gd name="connsiteY1" fmla="*/ 4461429 h 5296784"/>
              <a:gd name="connsiteX2" fmla="*/ 557814 w 4797471"/>
              <a:gd name="connsiteY2" fmla="*/ 4409914 h 5296784"/>
              <a:gd name="connsiteX3" fmla="*/ 519177 w 4797471"/>
              <a:gd name="connsiteY3" fmla="*/ 4384156 h 5296784"/>
              <a:gd name="connsiteX4" fmla="*/ 441904 w 4797471"/>
              <a:gd name="connsiteY4" fmla="*/ 4306883 h 5296784"/>
              <a:gd name="connsiteX5" fmla="*/ 403267 w 4797471"/>
              <a:gd name="connsiteY5" fmla="*/ 4268246 h 5296784"/>
              <a:gd name="connsiteX6" fmla="*/ 338873 w 4797471"/>
              <a:gd name="connsiteY6" fmla="*/ 4178094 h 5296784"/>
              <a:gd name="connsiteX7" fmla="*/ 313115 w 4797471"/>
              <a:gd name="connsiteY7" fmla="*/ 4139457 h 5296784"/>
              <a:gd name="connsiteX8" fmla="*/ 274478 w 4797471"/>
              <a:gd name="connsiteY8" fmla="*/ 4113699 h 5296784"/>
              <a:gd name="connsiteX9" fmla="*/ 248721 w 4797471"/>
              <a:gd name="connsiteY9" fmla="*/ 4062184 h 5296784"/>
              <a:gd name="connsiteX10" fmla="*/ 235842 w 4797471"/>
              <a:gd name="connsiteY10" fmla="*/ 4023547 h 5296784"/>
              <a:gd name="connsiteX11" fmla="*/ 210084 w 4797471"/>
              <a:gd name="connsiteY11" fmla="*/ 3881880 h 5296784"/>
              <a:gd name="connsiteX12" fmla="*/ 197205 w 4797471"/>
              <a:gd name="connsiteY12" fmla="*/ 3727333 h 5296784"/>
              <a:gd name="connsiteX13" fmla="*/ 248721 w 4797471"/>
              <a:gd name="connsiteY13" fmla="*/ 3675818 h 5296784"/>
              <a:gd name="connsiteX14" fmla="*/ 274478 w 4797471"/>
              <a:gd name="connsiteY14" fmla="*/ 3585666 h 5296784"/>
              <a:gd name="connsiteX15" fmla="*/ 313115 w 4797471"/>
              <a:gd name="connsiteY15" fmla="*/ 3547029 h 5296784"/>
              <a:gd name="connsiteX16" fmla="*/ 351752 w 4797471"/>
              <a:gd name="connsiteY16" fmla="*/ 3469756 h 5296784"/>
              <a:gd name="connsiteX17" fmla="*/ 364630 w 4797471"/>
              <a:gd name="connsiteY17" fmla="*/ 3431119 h 5296784"/>
              <a:gd name="connsiteX18" fmla="*/ 351752 w 4797471"/>
              <a:gd name="connsiteY18" fmla="*/ 3328088 h 5296784"/>
              <a:gd name="connsiteX19" fmla="*/ 313115 w 4797471"/>
              <a:gd name="connsiteY19" fmla="*/ 3044753 h 5296784"/>
              <a:gd name="connsiteX20" fmla="*/ 300236 w 4797471"/>
              <a:gd name="connsiteY20" fmla="*/ 3006116 h 5296784"/>
              <a:gd name="connsiteX21" fmla="*/ 248721 w 4797471"/>
              <a:gd name="connsiteY21" fmla="*/ 2928843 h 5296784"/>
              <a:gd name="connsiteX22" fmla="*/ 210084 w 4797471"/>
              <a:gd name="connsiteY22" fmla="*/ 2890206 h 5296784"/>
              <a:gd name="connsiteX23" fmla="*/ 119932 w 4797471"/>
              <a:gd name="connsiteY23" fmla="*/ 2761418 h 5296784"/>
              <a:gd name="connsiteX24" fmla="*/ 68416 w 4797471"/>
              <a:gd name="connsiteY24" fmla="*/ 2671266 h 5296784"/>
              <a:gd name="connsiteX25" fmla="*/ 42659 w 4797471"/>
              <a:gd name="connsiteY25" fmla="*/ 2593992 h 5296784"/>
              <a:gd name="connsiteX26" fmla="*/ 29780 w 4797471"/>
              <a:gd name="connsiteY26" fmla="*/ 2503840 h 5296784"/>
              <a:gd name="connsiteX27" fmla="*/ 16901 w 4797471"/>
              <a:gd name="connsiteY27" fmla="*/ 2439446 h 5296784"/>
              <a:gd name="connsiteX28" fmla="*/ 4022 w 4797471"/>
              <a:gd name="connsiteY28" fmla="*/ 2349294 h 5296784"/>
              <a:gd name="connsiteX29" fmla="*/ 29780 w 4797471"/>
              <a:gd name="connsiteY29" fmla="*/ 2207626 h 5296784"/>
              <a:gd name="connsiteX30" fmla="*/ 42659 w 4797471"/>
              <a:gd name="connsiteY30" fmla="*/ 2143232 h 5296784"/>
              <a:gd name="connsiteX31" fmla="*/ 107053 w 4797471"/>
              <a:gd name="connsiteY31" fmla="*/ 2130353 h 5296784"/>
              <a:gd name="connsiteX32" fmla="*/ 171447 w 4797471"/>
              <a:gd name="connsiteY32" fmla="*/ 2104595 h 5296784"/>
              <a:gd name="connsiteX33" fmla="*/ 222963 w 4797471"/>
              <a:gd name="connsiteY33" fmla="*/ 2130353 h 5296784"/>
              <a:gd name="connsiteX34" fmla="*/ 274478 w 4797471"/>
              <a:gd name="connsiteY34" fmla="*/ 2104595 h 5296784"/>
              <a:gd name="connsiteX35" fmla="*/ 351752 w 4797471"/>
              <a:gd name="connsiteY35" fmla="*/ 2091716 h 5296784"/>
              <a:gd name="connsiteX36" fmla="*/ 441904 w 4797471"/>
              <a:gd name="connsiteY36" fmla="*/ 2065959 h 5296784"/>
              <a:gd name="connsiteX37" fmla="*/ 480540 w 4797471"/>
              <a:gd name="connsiteY37" fmla="*/ 2040201 h 5296784"/>
              <a:gd name="connsiteX38" fmla="*/ 557814 w 4797471"/>
              <a:gd name="connsiteY38" fmla="*/ 2027322 h 5296784"/>
              <a:gd name="connsiteX39" fmla="*/ 647966 w 4797471"/>
              <a:gd name="connsiteY39" fmla="*/ 2001564 h 5296784"/>
              <a:gd name="connsiteX40" fmla="*/ 738118 w 4797471"/>
              <a:gd name="connsiteY40" fmla="*/ 1911412 h 5296784"/>
              <a:gd name="connsiteX41" fmla="*/ 789633 w 4797471"/>
              <a:gd name="connsiteY41" fmla="*/ 1872776 h 5296784"/>
              <a:gd name="connsiteX42" fmla="*/ 905543 w 4797471"/>
              <a:gd name="connsiteY42" fmla="*/ 1808381 h 5296784"/>
              <a:gd name="connsiteX43" fmla="*/ 1085847 w 4797471"/>
              <a:gd name="connsiteY43" fmla="*/ 1834139 h 5296784"/>
              <a:gd name="connsiteX44" fmla="*/ 1227515 w 4797471"/>
              <a:gd name="connsiteY44" fmla="*/ 1872776 h 5296784"/>
              <a:gd name="connsiteX45" fmla="*/ 1433577 w 4797471"/>
              <a:gd name="connsiteY45" fmla="*/ 1950049 h 5296784"/>
              <a:gd name="connsiteX46" fmla="*/ 1485092 w 4797471"/>
              <a:gd name="connsiteY46" fmla="*/ 1924291 h 5296784"/>
              <a:gd name="connsiteX47" fmla="*/ 1497971 w 4797471"/>
              <a:gd name="connsiteY47" fmla="*/ 1859897 h 5296784"/>
              <a:gd name="connsiteX48" fmla="*/ 1536608 w 4797471"/>
              <a:gd name="connsiteY48" fmla="*/ 1743987 h 5296784"/>
              <a:gd name="connsiteX49" fmla="*/ 1549487 w 4797471"/>
              <a:gd name="connsiteY49" fmla="*/ 1705350 h 5296784"/>
              <a:gd name="connsiteX50" fmla="*/ 1588123 w 4797471"/>
              <a:gd name="connsiteY50" fmla="*/ 1692471 h 5296784"/>
              <a:gd name="connsiteX51" fmla="*/ 1601002 w 4797471"/>
              <a:gd name="connsiteY51" fmla="*/ 1640956 h 5296784"/>
              <a:gd name="connsiteX52" fmla="*/ 1613881 w 4797471"/>
              <a:gd name="connsiteY52" fmla="*/ 1602319 h 5296784"/>
              <a:gd name="connsiteX53" fmla="*/ 1601002 w 4797471"/>
              <a:gd name="connsiteY53" fmla="*/ 1550804 h 5296784"/>
              <a:gd name="connsiteX54" fmla="*/ 1652518 w 4797471"/>
              <a:gd name="connsiteY54" fmla="*/ 1537925 h 5296784"/>
              <a:gd name="connsiteX55" fmla="*/ 1678276 w 4797471"/>
              <a:gd name="connsiteY55" fmla="*/ 1499288 h 5296784"/>
              <a:gd name="connsiteX56" fmla="*/ 1716912 w 4797471"/>
              <a:gd name="connsiteY56" fmla="*/ 1473530 h 5296784"/>
              <a:gd name="connsiteX57" fmla="*/ 1755549 w 4797471"/>
              <a:gd name="connsiteY57" fmla="*/ 1434894 h 5296784"/>
              <a:gd name="connsiteX58" fmla="*/ 1871459 w 4797471"/>
              <a:gd name="connsiteY58" fmla="*/ 1344742 h 5296784"/>
              <a:gd name="connsiteX59" fmla="*/ 1935853 w 4797471"/>
              <a:gd name="connsiteY59" fmla="*/ 1228832 h 5296784"/>
              <a:gd name="connsiteX60" fmla="*/ 1987368 w 4797471"/>
              <a:gd name="connsiteY60" fmla="*/ 1215953 h 5296784"/>
              <a:gd name="connsiteX61" fmla="*/ 2013126 w 4797471"/>
              <a:gd name="connsiteY61" fmla="*/ 1138680 h 5296784"/>
              <a:gd name="connsiteX62" fmla="*/ 2026005 w 4797471"/>
              <a:gd name="connsiteY62" fmla="*/ 1100043 h 5296784"/>
              <a:gd name="connsiteX63" fmla="*/ 2180552 w 4797471"/>
              <a:gd name="connsiteY63" fmla="*/ 1061406 h 5296784"/>
              <a:gd name="connsiteX64" fmla="*/ 2219188 w 4797471"/>
              <a:gd name="connsiteY64" fmla="*/ 1048528 h 5296784"/>
              <a:gd name="connsiteX65" fmla="*/ 2283583 w 4797471"/>
              <a:gd name="connsiteY65" fmla="*/ 971254 h 5296784"/>
              <a:gd name="connsiteX66" fmla="*/ 2296461 w 4797471"/>
              <a:gd name="connsiteY66" fmla="*/ 932618 h 5296784"/>
              <a:gd name="connsiteX67" fmla="*/ 2270704 w 4797471"/>
              <a:gd name="connsiteY67" fmla="*/ 855345 h 5296784"/>
              <a:gd name="connsiteX68" fmla="*/ 2257825 w 4797471"/>
              <a:gd name="connsiteY68" fmla="*/ 816708 h 5296784"/>
              <a:gd name="connsiteX69" fmla="*/ 2270704 w 4797471"/>
              <a:gd name="connsiteY69" fmla="*/ 649283 h 5296784"/>
              <a:gd name="connsiteX70" fmla="*/ 2322219 w 4797471"/>
              <a:gd name="connsiteY70" fmla="*/ 610646 h 5296784"/>
              <a:gd name="connsiteX71" fmla="*/ 2347977 w 4797471"/>
              <a:gd name="connsiteY71" fmla="*/ 533373 h 5296784"/>
              <a:gd name="connsiteX72" fmla="*/ 2360856 w 4797471"/>
              <a:gd name="connsiteY72" fmla="*/ 494736 h 5296784"/>
              <a:gd name="connsiteX73" fmla="*/ 2399492 w 4797471"/>
              <a:gd name="connsiteY73" fmla="*/ 456099 h 5296784"/>
              <a:gd name="connsiteX74" fmla="*/ 2412371 w 4797471"/>
              <a:gd name="connsiteY74" fmla="*/ 391705 h 5296784"/>
              <a:gd name="connsiteX75" fmla="*/ 2451008 w 4797471"/>
              <a:gd name="connsiteY75" fmla="*/ 353068 h 5296784"/>
              <a:gd name="connsiteX76" fmla="*/ 2554039 w 4797471"/>
              <a:gd name="connsiteY76" fmla="*/ 301553 h 5296784"/>
              <a:gd name="connsiteX77" fmla="*/ 2631312 w 4797471"/>
              <a:gd name="connsiteY77" fmla="*/ 237159 h 5296784"/>
              <a:gd name="connsiteX78" fmla="*/ 2669949 w 4797471"/>
              <a:gd name="connsiteY78" fmla="*/ 224280 h 5296784"/>
              <a:gd name="connsiteX79" fmla="*/ 2734343 w 4797471"/>
              <a:gd name="connsiteY79" fmla="*/ 147006 h 5296784"/>
              <a:gd name="connsiteX80" fmla="*/ 2785859 w 4797471"/>
              <a:gd name="connsiteY80" fmla="*/ 121249 h 5296784"/>
              <a:gd name="connsiteX81" fmla="*/ 2901768 w 4797471"/>
              <a:gd name="connsiteY81" fmla="*/ 56854 h 5296784"/>
              <a:gd name="connsiteX82" fmla="*/ 2991921 w 4797471"/>
              <a:gd name="connsiteY82" fmla="*/ 18218 h 5296784"/>
              <a:gd name="connsiteX83" fmla="*/ 3056315 w 4797471"/>
              <a:gd name="connsiteY83" fmla="*/ 56854 h 5296784"/>
              <a:gd name="connsiteX84" fmla="*/ 3069194 w 4797471"/>
              <a:gd name="connsiteY84" fmla="*/ 147006 h 5296784"/>
              <a:gd name="connsiteX85" fmla="*/ 3094952 w 4797471"/>
              <a:gd name="connsiteY85" fmla="*/ 288674 h 5296784"/>
              <a:gd name="connsiteX86" fmla="*/ 3107830 w 4797471"/>
              <a:gd name="connsiteY86" fmla="*/ 365947 h 5296784"/>
              <a:gd name="connsiteX87" fmla="*/ 3159346 w 4797471"/>
              <a:gd name="connsiteY87" fmla="*/ 456099 h 5296784"/>
              <a:gd name="connsiteX88" fmla="*/ 3197983 w 4797471"/>
              <a:gd name="connsiteY88" fmla="*/ 675040 h 5296784"/>
              <a:gd name="connsiteX89" fmla="*/ 3249498 w 4797471"/>
              <a:gd name="connsiteY89" fmla="*/ 752314 h 5296784"/>
              <a:gd name="connsiteX90" fmla="*/ 3262377 w 4797471"/>
              <a:gd name="connsiteY90" fmla="*/ 790950 h 5296784"/>
              <a:gd name="connsiteX91" fmla="*/ 3288135 w 4797471"/>
              <a:gd name="connsiteY91" fmla="*/ 829587 h 5296784"/>
              <a:gd name="connsiteX92" fmla="*/ 3391166 w 4797471"/>
              <a:gd name="connsiteY92" fmla="*/ 881102 h 5296784"/>
              <a:gd name="connsiteX93" fmla="*/ 3481318 w 4797471"/>
              <a:gd name="connsiteY93" fmla="*/ 984133 h 5296784"/>
              <a:gd name="connsiteX94" fmla="*/ 3519954 w 4797471"/>
              <a:gd name="connsiteY94" fmla="*/ 1009891 h 5296784"/>
              <a:gd name="connsiteX95" fmla="*/ 3571470 w 4797471"/>
              <a:gd name="connsiteY95" fmla="*/ 1048528 h 5296784"/>
              <a:gd name="connsiteX96" fmla="*/ 3661622 w 4797471"/>
              <a:gd name="connsiteY96" fmla="*/ 1112922 h 5296784"/>
              <a:gd name="connsiteX97" fmla="*/ 3674501 w 4797471"/>
              <a:gd name="connsiteY97" fmla="*/ 1151559 h 5296784"/>
              <a:gd name="connsiteX98" fmla="*/ 3738895 w 4797471"/>
              <a:gd name="connsiteY98" fmla="*/ 1267468 h 5296784"/>
              <a:gd name="connsiteX99" fmla="*/ 3751774 w 4797471"/>
              <a:gd name="connsiteY99" fmla="*/ 1962928 h 5296784"/>
              <a:gd name="connsiteX100" fmla="*/ 3803290 w 4797471"/>
              <a:gd name="connsiteY100" fmla="*/ 2014443 h 5296784"/>
              <a:gd name="connsiteX101" fmla="*/ 3867684 w 4797471"/>
              <a:gd name="connsiteY101" fmla="*/ 2078837 h 5296784"/>
              <a:gd name="connsiteX102" fmla="*/ 3944957 w 4797471"/>
              <a:gd name="connsiteY102" fmla="*/ 2156111 h 5296784"/>
              <a:gd name="connsiteX103" fmla="*/ 4009352 w 4797471"/>
              <a:gd name="connsiteY103" fmla="*/ 2233384 h 5296784"/>
              <a:gd name="connsiteX104" fmla="*/ 4047988 w 4797471"/>
              <a:gd name="connsiteY104" fmla="*/ 2246263 h 5296784"/>
              <a:gd name="connsiteX105" fmla="*/ 4151019 w 4797471"/>
              <a:gd name="connsiteY105" fmla="*/ 2310657 h 5296784"/>
              <a:gd name="connsiteX106" fmla="*/ 4215414 w 4797471"/>
              <a:gd name="connsiteY106" fmla="*/ 2323536 h 5296784"/>
              <a:gd name="connsiteX107" fmla="*/ 4266929 w 4797471"/>
              <a:gd name="connsiteY107" fmla="*/ 2349294 h 5296784"/>
              <a:gd name="connsiteX108" fmla="*/ 4202535 w 4797471"/>
              <a:gd name="connsiteY108" fmla="*/ 2336415 h 5296784"/>
              <a:gd name="connsiteX109" fmla="*/ 4279808 w 4797471"/>
              <a:gd name="connsiteY109" fmla="*/ 2349294 h 5296784"/>
              <a:gd name="connsiteX110" fmla="*/ 4344202 w 4797471"/>
              <a:gd name="connsiteY110" fmla="*/ 2375052 h 5296784"/>
              <a:gd name="connsiteX111" fmla="*/ 4382839 w 4797471"/>
              <a:gd name="connsiteY111" fmla="*/ 2426567 h 5296784"/>
              <a:gd name="connsiteX112" fmla="*/ 4447233 w 4797471"/>
              <a:gd name="connsiteY112" fmla="*/ 2465204 h 5296784"/>
              <a:gd name="connsiteX113" fmla="*/ 4550264 w 4797471"/>
              <a:gd name="connsiteY113" fmla="*/ 2555356 h 5296784"/>
              <a:gd name="connsiteX114" fmla="*/ 4588901 w 4797471"/>
              <a:gd name="connsiteY114" fmla="*/ 2568235 h 5296784"/>
              <a:gd name="connsiteX115" fmla="*/ 4588901 w 4797471"/>
              <a:gd name="connsiteY115" fmla="*/ 2645508 h 5296784"/>
              <a:gd name="connsiteX116" fmla="*/ 4576022 w 4797471"/>
              <a:gd name="connsiteY116" fmla="*/ 2787176 h 5296784"/>
              <a:gd name="connsiteX117" fmla="*/ 4563143 w 4797471"/>
              <a:gd name="connsiteY117" fmla="*/ 3057632 h 5296784"/>
              <a:gd name="connsiteX118" fmla="*/ 4524506 w 4797471"/>
              <a:gd name="connsiteY118" fmla="*/ 3083390 h 5296784"/>
              <a:gd name="connsiteX119" fmla="*/ 4472991 w 4797471"/>
              <a:gd name="connsiteY119" fmla="*/ 3160663 h 5296784"/>
              <a:gd name="connsiteX120" fmla="*/ 4460112 w 4797471"/>
              <a:gd name="connsiteY120" fmla="*/ 3199299 h 5296784"/>
              <a:gd name="connsiteX121" fmla="*/ 4344202 w 4797471"/>
              <a:gd name="connsiteY121" fmla="*/ 3289452 h 5296784"/>
              <a:gd name="connsiteX122" fmla="*/ 4305566 w 4797471"/>
              <a:gd name="connsiteY122" fmla="*/ 3328088 h 5296784"/>
              <a:gd name="connsiteX123" fmla="*/ 4292687 w 4797471"/>
              <a:gd name="connsiteY123" fmla="*/ 3366725 h 5296784"/>
              <a:gd name="connsiteX124" fmla="*/ 4266929 w 4797471"/>
              <a:gd name="connsiteY124" fmla="*/ 3405361 h 5296784"/>
              <a:gd name="connsiteX125" fmla="*/ 4279808 w 4797471"/>
              <a:gd name="connsiteY125" fmla="*/ 3559908 h 5296784"/>
              <a:gd name="connsiteX126" fmla="*/ 4292687 w 4797471"/>
              <a:gd name="connsiteY126" fmla="*/ 3598545 h 5296784"/>
              <a:gd name="connsiteX127" fmla="*/ 4357081 w 4797471"/>
              <a:gd name="connsiteY127" fmla="*/ 3637181 h 5296784"/>
              <a:gd name="connsiteX128" fmla="*/ 4511628 w 4797471"/>
              <a:gd name="connsiteY128" fmla="*/ 3701576 h 5296784"/>
              <a:gd name="connsiteX129" fmla="*/ 4627537 w 4797471"/>
              <a:gd name="connsiteY129" fmla="*/ 3740212 h 5296784"/>
              <a:gd name="connsiteX130" fmla="*/ 4730568 w 4797471"/>
              <a:gd name="connsiteY130" fmla="*/ 3791728 h 5296784"/>
              <a:gd name="connsiteX131" fmla="*/ 4794963 w 4797471"/>
              <a:gd name="connsiteY131" fmla="*/ 3869001 h 5296784"/>
              <a:gd name="connsiteX132" fmla="*/ 4769205 w 4797471"/>
              <a:gd name="connsiteY132" fmla="*/ 4384156 h 5296784"/>
              <a:gd name="connsiteX133" fmla="*/ 4743447 w 4797471"/>
              <a:gd name="connsiteY133" fmla="*/ 4500066 h 5296784"/>
              <a:gd name="connsiteX134" fmla="*/ 4717690 w 4797471"/>
              <a:gd name="connsiteY134" fmla="*/ 4564460 h 5296784"/>
              <a:gd name="connsiteX135" fmla="*/ 4666174 w 4797471"/>
              <a:gd name="connsiteY135" fmla="*/ 4590218 h 5296784"/>
              <a:gd name="connsiteX136" fmla="*/ 4614659 w 4797471"/>
              <a:gd name="connsiteY136" fmla="*/ 4706128 h 5296784"/>
              <a:gd name="connsiteX137" fmla="*/ 4576022 w 4797471"/>
              <a:gd name="connsiteY137" fmla="*/ 4731885 h 5296784"/>
              <a:gd name="connsiteX138" fmla="*/ 4460112 w 4797471"/>
              <a:gd name="connsiteY138" fmla="*/ 4822037 h 5296784"/>
              <a:gd name="connsiteX139" fmla="*/ 4318445 w 4797471"/>
              <a:gd name="connsiteY139" fmla="*/ 4860674 h 5296784"/>
              <a:gd name="connsiteX140" fmla="*/ 4215414 w 4797471"/>
              <a:gd name="connsiteY140" fmla="*/ 4886432 h 5296784"/>
              <a:gd name="connsiteX141" fmla="*/ 4099504 w 4797471"/>
              <a:gd name="connsiteY141" fmla="*/ 4899311 h 5296784"/>
              <a:gd name="connsiteX142" fmla="*/ 3957836 w 4797471"/>
              <a:gd name="connsiteY142" fmla="*/ 4925068 h 5296784"/>
              <a:gd name="connsiteX143" fmla="*/ 3880563 w 4797471"/>
              <a:gd name="connsiteY143" fmla="*/ 4950826 h 5296784"/>
              <a:gd name="connsiteX144" fmla="*/ 3841926 w 4797471"/>
              <a:gd name="connsiteY144" fmla="*/ 4963705 h 5296784"/>
              <a:gd name="connsiteX145" fmla="*/ 3790411 w 4797471"/>
              <a:gd name="connsiteY145" fmla="*/ 4937947 h 5296784"/>
              <a:gd name="connsiteX146" fmla="*/ 3751774 w 4797471"/>
              <a:gd name="connsiteY146" fmla="*/ 4976584 h 5296784"/>
              <a:gd name="connsiteX147" fmla="*/ 3648743 w 4797471"/>
              <a:gd name="connsiteY147" fmla="*/ 5002342 h 5296784"/>
              <a:gd name="connsiteX148" fmla="*/ 3558591 w 4797471"/>
              <a:gd name="connsiteY148" fmla="*/ 5053857 h 5296784"/>
              <a:gd name="connsiteX149" fmla="*/ 3455560 w 4797471"/>
              <a:gd name="connsiteY149" fmla="*/ 5066736 h 5296784"/>
              <a:gd name="connsiteX150" fmla="*/ 3094952 w 4797471"/>
              <a:gd name="connsiteY150" fmla="*/ 5105373 h 5296784"/>
              <a:gd name="connsiteX151" fmla="*/ 3056315 w 4797471"/>
              <a:gd name="connsiteY151" fmla="*/ 5118252 h 5296784"/>
              <a:gd name="connsiteX152" fmla="*/ 3004799 w 4797471"/>
              <a:gd name="connsiteY152" fmla="*/ 5131130 h 5296784"/>
              <a:gd name="connsiteX153" fmla="*/ 2785859 w 4797471"/>
              <a:gd name="connsiteY153" fmla="*/ 5144009 h 5296784"/>
              <a:gd name="connsiteX154" fmla="*/ 2721464 w 4797471"/>
              <a:gd name="connsiteY154" fmla="*/ 5156888 h 5296784"/>
              <a:gd name="connsiteX155" fmla="*/ 2644191 w 4797471"/>
              <a:gd name="connsiteY155" fmla="*/ 5169767 h 5296784"/>
              <a:gd name="connsiteX156" fmla="*/ 2592676 w 4797471"/>
              <a:gd name="connsiteY156" fmla="*/ 5195525 h 5296784"/>
              <a:gd name="connsiteX157" fmla="*/ 2541160 w 4797471"/>
              <a:gd name="connsiteY157" fmla="*/ 5208404 h 5296784"/>
              <a:gd name="connsiteX158" fmla="*/ 2451008 w 4797471"/>
              <a:gd name="connsiteY158" fmla="*/ 5247040 h 5296784"/>
              <a:gd name="connsiteX159" fmla="*/ 2347977 w 4797471"/>
              <a:gd name="connsiteY159" fmla="*/ 5285677 h 5296784"/>
              <a:gd name="connsiteX160" fmla="*/ 1948732 w 4797471"/>
              <a:gd name="connsiteY160" fmla="*/ 5272798 h 5296784"/>
              <a:gd name="connsiteX161" fmla="*/ 1871459 w 4797471"/>
              <a:gd name="connsiteY161" fmla="*/ 5221283 h 5296784"/>
              <a:gd name="connsiteX162" fmla="*/ 1781306 w 4797471"/>
              <a:gd name="connsiteY162" fmla="*/ 5169767 h 5296784"/>
              <a:gd name="connsiteX163" fmla="*/ 1755549 w 4797471"/>
              <a:gd name="connsiteY163" fmla="*/ 5118252 h 5296784"/>
              <a:gd name="connsiteX164" fmla="*/ 1768428 w 4797471"/>
              <a:gd name="connsiteY164" fmla="*/ 5079615 h 5296784"/>
              <a:gd name="connsiteX165" fmla="*/ 1729791 w 4797471"/>
              <a:gd name="connsiteY165" fmla="*/ 5040978 h 5296784"/>
              <a:gd name="connsiteX166" fmla="*/ 1704033 w 4797471"/>
              <a:gd name="connsiteY166" fmla="*/ 5002342 h 5296784"/>
              <a:gd name="connsiteX167" fmla="*/ 1652518 w 4797471"/>
              <a:gd name="connsiteY167" fmla="*/ 4976584 h 5296784"/>
              <a:gd name="connsiteX168" fmla="*/ 1613881 w 4797471"/>
              <a:gd name="connsiteY168" fmla="*/ 4950826 h 5296784"/>
              <a:gd name="connsiteX169" fmla="*/ 1150242 w 4797471"/>
              <a:gd name="connsiteY169" fmla="*/ 4912190 h 5296784"/>
              <a:gd name="connsiteX170" fmla="*/ 1034332 w 4797471"/>
              <a:gd name="connsiteY170" fmla="*/ 4886432 h 5296784"/>
              <a:gd name="connsiteX171" fmla="*/ 944180 w 4797471"/>
              <a:gd name="connsiteY171" fmla="*/ 4822037 h 5296784"/>
              <a:gd name="connsiteX172" fmla="*/ 892664 w 4797471"/>
              <a:gd name="connsiteY172" fmla="*/ 4796280 h 5296784"/>
              <a:gd name="connsiteX173" fmla="*/ 776754 w 4797471"/>
              <a:gd name="connsiteY173" fmla="*/ 4706128 h 5296784"/>
              <a:gd name="connsiteX174" fmla="*/ 725239 w 4797471"/>
              <a:gd name="connsiteY174" fmla="*/ 4654612 h 529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97471" h="5296784">
                <a:moveTo>
                  <a:pt x="725239" y="4654612"/>
                </a:moveTo>
                <a:cubicBezTo>
                  <a:pt x="693042" y="4613829"/>
                  <a:pt x="651243" y="4571396"/>
                  <a:pt x="583571" y="4461429"/>
                </a:cubicBezTo>
                <a:cubicBezTo>
                  <a:pt x="573509" y="4445079"/>
                  <a:pt x="570105" y="4424663"/>
                  <a:pt x="557814" y="4409914"/>
                </a:cubicBezTo>
                <a:cubicBezTo>
                  <a:pt x="547905" y="4398023"/>
                  <a:pt x="530746" y="4394439"/>
                  <a:pt x="519177" y="4384156"/>
                </a:cubicBezTo>
                <a:cubicBezTo>
                  <a:pt x="491951" y="4359955"/>
                  <a:pt x="467662" y="4332641"/>
                  <a:pt x="441904" y="4306883"/>
                </a:cubicBezTo>
                <a:cubicBezTo>
                  <a:pt x="429025" y="4294004"/>
                  <a:pt x="413370" y="4283401"/>
                  <a:pt x="403267" y="4268246"/>
                </a:cubicBezTo>
                <a:cubicBezTo>
                  <a:pt x="342563" y="4177190"/>
                  <a:pt x="418746" y="4289916"/>
                  <a:pt x="338873" y="4178094"/>
                </a:cubicBezTo>
                <a:cubicBezTo>
                  <a:pt x="329876" y="4165499"/>
                  <a:pt x="324060" y="4150402"/>
                  <a:pt x="313115" y="4139457"/>
                </a:cubicBezTo>
                <a:cubicBezTo>
                  <a:pt x="302170" y="4128512"/>
                  <a:pt x="287357" y="4122285"/>
                  <a:pt x="274478" y="4113699"/>
                </a:cubicBezTo>
                <a:cubicBezTo>
                  <a:pt x="265892" y="4096527"/>
                  <a:pt x="256284" y="4079830"/>
                  <a:pt x="248721" y="4062184"/>
                </a:cubicBezTo>
                <a:cubicBezTo>
                  <a:pt x="243373" y="4049706"/>
                  <a:pt x="239572" y="4036600"/>
                  <a:pt x="235842" y="4023547"/>
                </a:cubicBezTo>
                <a:cubicBezTo>
                  <a:pt x="221024" y="3971686"/>
                  <a:pt x="216164" y="3939642"/>
                  <a:pt x="210084" y="3881880"/>
                </a:cubicBezTo>
                <a:cubicBezTo>
                  <a:pt x="204672" y="3830470"/>
                  <a:pt x="201498" y="3778849"/>
                  <a:pt x="197205" y="3727333"/>
                </a:cubicBezTo>
                <a:cubicBezTo>
                  <a:pt x="231550" y="3624301"/>
                  <a:pt x="180032" y="3744508"/>
                  <a:pt x="248721" y="3675818"/>
                </a:cubicBezTo>
                <a:cubicBezTo>
                  <a:pt x="255132" y="3669407"/>
                  <a:pt x="274035" y="3586441"/>
                  <a:pt x="274478" y="3585666"/>
                </a:cubicBezTo>
                <a:cubicBezTo>
                  <a:pt x="283515" y="3569852"/>
                  <a:pt x="300236" y="3559908"/>
                  <a:pt x="313115" y="3547029"/>
                </a:cubicBezTo>
                <a:cubicBezTo>
                  <a:pt x="345489" y="3449906"/>
                  <a:pt x="301817" y="3569628"/>
                  <a:pt x="351752" y="3469756"/>
                </a:cubicBezTo>
                <a:cubicBezTo>
                  <a:pt x="357823" y="3457614"/>
                  <a:pt x="360337" y="3443998"/>
                  <a:pt x="364630" y="3431119"/>
                </a:cubicBezTo>
                <a:cubicBezTo>
                  <a:pt x="360337" y="3396775"/>
                  <a:pt x="354750" y="3362569"/>
                  <a:pt x="351752" y="3328088"/>
                </a:cubicBezTo>
                <a:cubicBezTo>
                  <a:pt x="332217" y="3103431"/>
                  <a:pt x="358819" y="3197100"/>
                  <a:pt x="313115" y="3044753"/>
                </a:cubicBezTo>
                <a:cubicBezTo>
                  <a:pt x="309214" y="3031750"/>
                  <a:pt x="306829" y="3017983"/>
                  <a:pt x="300236" y="3006116"/>
                </a:cubicBezTo>
                <a:cubicBezTo>
                  <a:pt x="285202" y="2979055"/>
                  <a:pt x="270611" y="2950733"/>
                  <a:pt x="248721" y="2928843"/>
                </a:cubicBezTo>
                <a:cubicBezTo>
                  <a:pt x="235842" y="2915964"/>
                  <a:pt x="219863" y="2905572"/>
                  <a:pt x="210084" y="2890206"/>
                </a:cubicBezTo>
                <a:cubicBezTo>
                  <a:pt x="123964" y="2754877"/>
                  <a:pt x="201675" y="2815915"/>
                  <a:pt x="119932" y="2761418"/>
                </a:cubicBezTo>
                <a:cubicBezTo>
                  <a:pt x="96700" y="2726570"/>
                  <a:pt x="84754" y="2712113"/>
                  <a:pt x="68416" y="2671266"/>
                </a:cubicBezTo>
                <a:cubicBezTo>
                  <a:pt x="58332" y="2646057"/>
                  <a:pt x="42659" y="2593992"/>
                  <a:pt x="42659" y="2593992"/>
                </a:cubicBezTo>
                <a:cubicBezTo>
                  <a:pt x="38366" y="2563941"/>
                  <a:pt x="34771" y="2533783"/>
                  <a:pt x="29780" y="2503840"/>
                </a:cubicBezTo>
                <a:cubicBezTo>
                  <a:pt x="26181" y="2482248"/>
                  <a:pt x="20500" y="2461038"/>
                  <a:pt x="16901" y="2439446"/>
                </a:cubicBezTo>
                <a:cubicBezTo>
                  <a:pt x="11910" y="2409503"/>
                  <a:pt x="8315" y="2379345"/>
                  <a:pt x="4022" y="2349294"/>
                </a:cubicBezTo>
                <a:cubicBezTo>
                  <a:pt x="33769" y="2111319"/>
                  <a:pt x="0" y="2326744"/>
                  <a:pt x="29780" y="2207626"/>
                </a:cubicBezTo>
                <a:cubicBezTo>
                  <a:pt x="35089" y="2186390"/>
                  <a:pt x="27181" y="2158710"/>
                  <a:pt x="42659" y="2143232"/>
                </a:cubicBezTo>
                <a:cubicBezTo>
                  <a:pt x="58137" y="2127754"/>
                  <a:pt x="86086" y="2136643"/>
                  <a:pt x="107053" y="2130353"/>
                </a:cubicBezTo>
                <a:cubicBezTo>
                  <a:pt x="129196" y="2123710"/>
                  <a:pt x="149982" y="2113181"/>
                  <a:pt x="171447" y="2104595"/>
                </a:cubicBezTo>
                <a:cubicBezTo>
                  <a:pt x="188619" y="2113181"/>
                  <a:pt x="203764" y="2130353"/>
                  <a:pt x="222963" y="2130353"/>
                </a:cubicBezTo>
                <a:cubicBezTo>
                  <a:pt x="242162" y="2130353"/>
                  <a:pt x="256089" y="2110112"/>
                  <a:pt x="274478" y="2104595"/>
                </a:cubicBezTo>
                <a:cubicBezTo>
                  <a:pt x="299490" y="2097091"/>
                  <a:pt x="326146" y="2096837"/>
                  <a:pt x="351752" y="2091716"/>
                </a:cubicBezTo>
                <a:cubicBezTo>
                  <a:pt x="392174" y="2083632"/>
                  <a:pt x="405085" y="2078231"/>
                  <a:pt x="441904" y="2065959"/>
                </a:cubicBezTo>
                <a:cubicBezTo>
                  <a:pt x="454783" y="2057373"/>
                  <a:pt x="465856" y="2045096"/>
                  <a:pt x="480540" y="2040201"/>
                </a:cubicBezTo>
                <a:cubicBezTo>
                  <a:pt x="505313" y="2031943"/>
                  <a:pt x="532208" y="2032443"/>
                  <a:pt x="557814" y="2027322"/>
                </a:cubicBezTo>
                <a:cubicBezTo>
                  <a:pt x="598240" y="2019237"/>
                  <a:pt x="611143" y="2013838"/>
                  <a:pt x="647966" y="2001564"/>
                </a:cubicBezTo>
                <a:cubicBezTo>
                  <a:pt x="785338" y="1898536"/>
                  <a:pt x="617916" y="2031614"/>
                  <a:pt x="738118" y="1911412"/>
                </a:cubicBezTo>
                <a:cubicBezTo>
                  <a:pt x="753296" y="1896234"/>
                  <a:pt x="772049" y="1885085"/>
                  <a:pt x="789633" y="1872776"/>
                </a:cubicBezTo>
                <a:cubicBezTo>
                  <a:pt x="870151" y="1816413"/>
                  <a:pt x="841068" y="1829873"/>
                  <a:pt x="905543" y="1808381"/>
                </a:cubicBezTo>
                <a:cubicBezTo>
                  <a:pt x="965644" y="1816967"/>
                  <a:pt x="1028251" y="1814940"/>
                  <a:pt x="1085847" y="1834139"/>
                </a:cubicBezTo>
                <a:cubicBezTo>
                  <a:pt x="1183887" y="1866819"/>
                  <a:pt x="1136497" y="1854572"/>
                  <a:pt x="1227515" y="1872776"/>
                </a:cubicBezTo>
                <a:cubicBezTo>
                  <a:pt x="1379660" y="1948848"/>
                  <a:pt x="1308960" y="1929279"/>
                  <a:pt x="1433577" y="1950049"/>
                </a:cubicBezTo>
                <a:cubicBezTo>
                  <a:pt x="1450749" y="1941463"/>
                  <a:pt x="1473933" y="1939914"/>
                  <a:pt x="1485092" y="1924291"/>
                </a:cubicBezTo>
                <a:cubicBezTo>
                  <a:pt x="1497815" y="1906479"/>
                  <a:pt x="1492211" y="1881015"/>
                  <a:pt x="1497971" y="1859897"/>
                </a:cubicBezTo>
                <a:cubicBezTo>
                  <a:pt x="1497975" y="1859881"/>
                  <a:pt x="1530166" y="1763313"/>
                  <a:pt x="1536608" y="1743987"/>
                </a:cubicBezTo>
                <a:cubicBezTo>
                  <a:pt x="1540901" y="1731108"/>
                  <a:pt x="1536608" y="1709643"/>
                  <a:pt x="1549487" y="1705350"/>
                </a:cubicBezTo>
                <a:lnTo>
                  <a:pt x="1588123" y="1692471"/>
                </a:lnTo>
                <a:cubicBezTo>
                  <a:pt x="1592416" y="1675299"/>
                  <a:pt x="1596139" y="1657975"/>
                  <a:pt x="1601002" y="1640956"/>
                </a:cubicBezTo>
                <a:cubicBezTo>
                  <a:pt x="1604732" y="1627903"/>
                  <a:pt x="1613881" y="1615895"/>
                  <a:pt x="1613881" y="1602319"/>
                </a:cubicBezTo>
                <a:cubicBezTo>
                  <a:pt x="1613881" y="1584619"/>
                  <a:pt x="1605295" y="1567976"/>
                  <a:pt x="1601002" y="1550804"/>
                </a:cubicBezTo>
                <a:cubicBezTo>
                  <a:pt x="1618174" y="1546511"/>
                  <a:pt x="1637790" y="1547743"/>
                  <a:pt x="1652518" y="1537925"/>
                </a:cubicBezTo>
                <a:cubicBezTo>
                  <a:pt x="1665397" y="1529339"/>
                  <a:pt x="1667331" y="1510233"/>
                  <a:pt x="1678276" y="1499288"/>
                </a:cubicBezTo>
                <a:cubicBezTo>
                  <a:pt x="1689221" y="1488343"/>
                  <a:pt x="1705021" y="1483439"/>
                  <a:pt x="1716912" y="1473530"/>
                </a:cubicBezTo>
                <a:cubicBezTo>
                  <a:pt x="1730904" y="1461870"/>
                  <a:pt x="1741172" y="1446076"/>
                  <a:pt x="1755549" y="1434894"/>
                </a:cubicBezTo>
                <a:cubicBezTo>
                  <a:pt x="1894191" y="1327062"/>
                  <a:pt x="1783742" y="1432457"/>
                  <a:pt x="1871459" y="1344742"/>
                </a:cubicBezTo>
                <a:cubicBezTo>
                  <a:pt x="1887762" y="1295831"/>
                  <a:pt x="1888222" y="1256049"/>
                  <a:pt x="1935853" y="1228832"/>
                </a:cubicBezTo>
                <a:cubicBezTo>
                  <a:pt x="1951221" y="1220050"/>
                  <a:pt x="1970196" y="1220246"/>
                  <a:pt x="1987368" y="1215953"/>
                </a:cubicBezTo>
                <a:lnTo>
                  <a:pt x="2013126" y="1138680"/>
                </a:lnTo>
                <a:cubicBezTo>
                  <a:pt x="2017419" y="1125801"/>
                  <a:pt x="2012614" y="1102275"/>
                  <a:pt x="2026005" y="1100043"/>
                </a:cubicBezTo>
                <a:cubicBezTo>
                  <a:pt x="2130063" y="1082700"/>
                  <a:pt x="2078502" y="1095422"/>
                  <a:pt x="2180552" y="1061406"/>
                </a:cubicBezTo>
                <a:lnTo>
                  <a:pt x="2219188" y="1048528"/>
                </a:lnTo>
                <a:cubicBezTo>
                  <a:pt x="2247671" y="1020045"/>
                  <a:pt x="2265653" y="1007115"/>
                  <a:pt x="2283583" y="971254"/>
                </a:cubicBezTo>
                <a:cubicBezTo>
                  <a:pt x="2289654" y="959112"/>
                  <a:pt x="2292168" y="945497"/>
                  <a:pt x="2296461" y="932618"/>
                </a:cubicBezTo>
                <a:lnTo>
                  <a:pt x="2270704" y="855345"/>
                </a:lnTo>
                <a:lnTo>
                  <a:pt x="2257825" y="816708"/>
                </a:lnTo>
                <a:cubicBezTo>
                  <a:pt x="2262118" y="760900"/>
                  <a:pt x="2254009" y="702708"/>
                  <a:pt x="2270704" y="649283"/>
                </a:cubicBezTo>
                <a:cubicBezTo>
                  <a:pt x="2277106" y="628795"/>
                  <a:pt x="2310313" y="628506"/>
                  <a:pt x="2322219" y="610646"/>
                </a:cubicBezTo>
                <a:cubicBezTo>
                  <a:pt x="2337280" y="588055"/>
                  <a:pt x="2339391" y="559131"/>
                  <a:pt x="2347977" y="533373"/>
                </a:cubicBezTo>
                <a:cubicBezTo>
                  <a:pt x="2352270" y="520494"/>
                  <a:pt x="2351257" y="504336"/>
                  <a:pt x="2360856" y="494736"/>
                </a:cubicBezTo>
                <a:lnTo>
                  <a:pt x="2399492" y="456099"/>
                </a:lnTo>
                <a:cubicBezTo>
                  <a:pt x="2403785" y="434634"/>
                  <a:pt x="2402582" y="411284"/>
                  <a:pt x="2412371" y="391705"/>
                </a:cubicBezTo>
                <a:cubicBezTo>
                  <a:pt x="2420516" y="375414"/>
                  <a:pt x="2437016" y="364728"/>
                  <a:pt x="2451008" y="353068"/>
                </a:cubicBezTo>
                <a:cubicBezTo>
                  <a:pt x="2486619" y="323392"/>
                  <a:pt x="2508523" y="319760"/>
                  <a:pt x="2554039" y="301553"/>
                </a:cubicBezTo>
                <a:cubicBezTo>
                  <a:pt x="2582522" y="273070"/>
                  <a:pt x="2595451" y="255089"/>
                  <a:pt x="2631312" y="237159"/>
                </a:cubicBezTo>
                <a:cubicBezTo>
                  <a:pt x="2643454" y="231088"/>
                  <a:pt x="2657070" y="228573"/>
                  <a:pt x="2669949" y="224280"/>
                </a:cubicBezTo>
                <a:cubicBezTo>
                  <a:pt x="2690487" y="193471"/>
                  <a:pt x="2702790" y="169544"/>
                  <a:pt x="2734343" y="147006"/>
                </a:cubicBezTo>
                <a:cubicBezTo>
                  <a:pt x="2749966" y="135847"/>
                  <a:pt x="2768687" y="129835"/>
                  <a:pt x="2785859" y="121249"/>
                </a:cubicBezTo>
                <a:cubicBezTo>
                  <a:pt x="2907105" y="0"/>
                  <a:pt x="2712688" y="182903"/>
                  <a:pt x="2901768" y="56854"/>
                </a:cubicBezTo>
                <a:cubicBezTo>
                  <a:pt x="2955133" y="21279"/>
                  <a:pt x="2925389" y="34851"/>
                  <a:pt x="2991921" y="18218"/>
                </a:cubicBezTo>
                <a:cubicBezTo>
                  <a:pt x="3013386" y="31097"/>
                  <a:pt x="3043436" y="35389"/>
                  <a:pt x="3056315" y="56854"/>
                </a:cubicBezTo>
                <a:cubicBezTo>
                  <a:pt x="3071933" y="82884"/>
                  <a:pt x="3065182" y="116917"/>
                  <a:pt x="3069194" y="147006"/>
                </a:cubicBezTo>
                <a:cubicBezTo>
                  <a:pt x="3085375" y="268362"/>
                  <a:pt x="3070493" y="215298"/>
                  <a:pt x="3094952" y="288674"/>
                </a:cubicBezTo>
                <a:cubicBezTo>
                  <a:pt x="3099245" y="314432"/>
                  <a:pt x="3100327" y="340935"/>
                  <a:pt x="3107830" y="365947"/>
                </a:cubicBezTo>
                <a:cubicBezTo>
                  <a:pt x="3116743" y="395657"/>
                  <a:pt x="3142100" y="430230"/>
                  <a:pt x="3159346" y="456099"/>
                </a:cubicBezTo>
                <a:cubicBezTo>
                  <a:pt x="3163255" y="491278"/>
                  <a:pt x="3174525" y="639853"/>
                  <a:pt x="3197983" y="675040"/>
                </a:cubicBezTo>
                <a:cubicBezTo>
                  <a:pt x="3215155" y="700798"/>
                  <a:pt x="3239708" y="722946"/>
                  <a:pt x="3249498" y="752314"/>
                </a:cubicBezTo>
                <a:cubicBezTo>
                  <a:pt x="3253791" y="765193"/>
                  <a:pt x="3256306" y="778808"/>
                  <a:pt x="3262377" y="790950"/>
                </a:cubicBezTo>
                <a:cubicBezTo>
                  <a:pt x="3269299" y="804794"/>
                  <a:pt x="3275454" y="820711"/>
                  <a:pt x="3288135" y="829587"/>
                </a:cubicBezTo>
                <a:cubicBezTo>
                  <a:pt x="3319591" y="851606"/>
                  <a:pt x="3391166" y="881102"/>
                  <a:pt x="3391166" y="881102"/>
                </a:cubicBezTo>
                <a:cubicBezTo>
                  <a:pt x="3426691" y="928470"/>
                  <a:pt x="3434628" y="944113"/>
                  <a:pt x="3481318" y="984133"/>
                </a:cubicBezTo>
                <a:cubicBezTo>
                  <a:pt x="3493070" y="994206"/>
                  <a:pt x="3507359" y="1000894"/>
                  <a:pt x="3519954" y="1009891"/>
                </a:cubicBezTo>
                <a:cubicBezTo>
                  <a:pt x="3537421" y="1022367"/>
                  <a:pt x="3555316" y="1034393"/>
                  <a:pt x="3571470" y="1048528"/>
                </a:cubicBezTo>
                <a:cubicBezTo>
                  <a:pt x="3646688" y="1114344"/>
                  <a:pt x="3592063" y="1089736"/>
                  <a:pt x="3661622" y="1112922"/>
                </a:cubicBezTo>
                <a:cubicBezTo>
                  <a:pt x="3665915" y="1125801"/>
                  <a:pt x="3667908" y="1139692"/>
                  <a:pt x="3674501" y="1151559"/>
                </a:cubicBezTo>
                <a:cubicBezTo>
                  <a:pt x="3748309" y="1284414"/>
                  <a:pt x="3709753" y="1180043"/>
                  <a:pt x="3738895" y="1267468"/>
                </a:cubicBezTo>
                <a:cubicBezTo>
                  <a:pt x="3743188" y="1499288"/>
                  <a:pt x="3731860" y="1731925"/>
                  <a:pt x="3751774" y="1962928"/>
                </a:cubicBezTo>
                <a:cubicBezTo>
                  <a:pt x="3753860" y="1987123"/>
                  <a:pt x="3788719" y="1995015"/>
                  <a:pt x="3803290" y="2014443"/>
                </a:cubicBezTo>
                <a:cubicBezTo>
                  <a:pt x="3856338" y="2085174"/>
                  <a:pt x="3795828" y="2054887"/>
                  <a:pt x="3867684" y="2078837"/>
                </a:cubicBezTo>
                <a:cubicBezTo>
                  <a:pt x="3893442" y="2104595"/>
                  <a:pt x="3924751" y="2125802"/>
                  <a:pt x="3944957" y="2156111"/>
                </a:cubicBezTo>
                <a:cubicBezTo>
                  <a:pt x="3963963" y="2184620"/>
                  <a:pt x="3979604" y="2213551"/>
                  <a:pt x="4009352" y="2233384"/>
                </a:cubicBezTo>
                <a:cubicBezTo>
                  <a:pt x="4020647" y="2240914"/>
                  <a:pt x="4035109" y="2241970"/>
                  <a:pt x="4047988" y="2246263"/>
                </a:cubicBezTo>
                <a:cubicBezTo>
                  <a:pt x="4083236" y="2272698"/>
                  <a:pt x="4108593" y="2296515"/>
                  <a:pt x="4151019" y="2310657"/>
                </a:cubicBezTo>
                <a:cubicBezTo>
                  <a:pt x="4171786" y="2317579"/>
                  <a:pt x="4193949" y="2319243"/>
                  <a:pt x="4215414" y="2323536"/>
                </a:cubicBezTo>
                <a:cubicBezTo>
                  <a:pt x="4232586" y="2332122"/>
                  <a:pt x="4280504" y="2335719"/>
                  <a:pt x="4266929" y="2349294"/>
                </a:cubicBezTo>
                <a:cubicBezTo>
                  <a:pt x="4251451" y="2364772"/>
                  <a:pt x="4180645" y="2336415"/>
                  <a:pt x="4202535" y="2336415"/>
                </a:cubicBezTo>
                <a:cubicBezTo>
                  <a:pt x="4228648" y="2336415"/>
                  <a:pt x="4254050" y="2345001"/>
                  <a:pt x="4279808" y="2349294"/>
                </a:cubicBezTo>
                <a:cubicBezTo>
                  <a:pt x="4301273" y="2357880"/>
                  <a:pt x="4325707" y="2361181"/>
                  <a:pt x="4344202" y="2375052"/>
                </a:cubicBezTo>
                <a:cubicBezTo>
                  <a:pt x="4361374" y="2387931"/>
                  <a:pt x="4366685" y="2412432"/>
                  <a:pt x="4382839" y="2426567"/>
                </a:cubicBezTo>
                <a:cubicBezTo>
                  <a:pt x="4401678" y="2443051"/>
                  <a:pt x="4427474" y="2449836"/>
                  <a:pt x="4447233" y="2465204"/>
                </a:cubicBezTo>
                <a:cubicBezTo>
                  <a:pt x="4516285" y="2518911"/>
                  <a:pt x="4477238" y="2513626"/>
                  <a:pt x="4550264" y="2555356"/>
                </a:cubicBezTo>
                <a:cubicBezTo>
                  <a:pt x="4562051" y="2562091"/>
                  <a:pt x="4576022" y="2563942"/>
                  <a:pt x="4588901" y="2568235"/>
                </a:cubicBezTo>
                <a:cubicBezTo>
                  <a:pt x="4612942" y="2640355"/>
                  <a:pt x="4599204" y="2573387"/>
                  <a:pt x="4588901" y="2645508"/>
                </a:cubicBezTo>
                <a:cubicBezTo>
                  <a:pt x="4582195" y="2692449"/>
                  <a:pt x="4578980" y="2739851"/>
                  <a:pt x="4576022" y="2787176"/>
                </a:cubicBezTo>
                <a:cubicBezTo>
                  <a:pt x="4570392" y="2877254"/>
                  <a:pt x="4578607" y="2968713"/>
                  <a:pt x="4563143" y="3057632"/>
                </a:cubicBezTo>
                <a:cubicBezTo>
                  <a:pt x="4560491" y="3072882"/>
                  <a:pt x="4537385" y="3074804"/>
                  <a:pt x="4524506" y="3083390"/>
                </a:cubicBezTo>
                <a:cubicBezTo>
                  <a:pt x="4493886" y="3175253"/>
                  <a:pt x="4537303" y="3064196"/>
                  <a:pt x="4472991" y="3160663"/>
                </a:cubicBezTo>
                <a:cubicBezTo>
                  <a:pt x="4465461" y="3171958"/>
                  <a:pt x="4467642" y="3188004"/>
                  <a:pt x="4460112" y="3199299"/>
                </a:cubicBezTo>
                <a:cubicBezTo>
                  <a:pt x="4423857" y="3253682"/>
                  <a:pt x="4395378" y="3238276"/>
                  <a:pt x="4344202" y="3289452"/>
                </a:cubicBezTo>
                <a:lnTo>
                  <a:pt x="4305566" y="3328088"/>
                </a:lnTo>
                <a:cubicBezTo>
                  <a:pt x="4301273" y="3340967"/>
                  <a:pt x="4298758" y="3354583"/>
                  <a:pt x="4292687" y="3366725"/>
                </a:cubicBezTo>
                <a:cubicBezTo>
                  <a:pt x="4285765" y="3380569"/>
                  <a:pt x="4267959" y="3389917"/>
                  <a:pt x="4266929" y="3405361"/>
                </a:cubicBezTo>
                <a:cubicBezTo>
                  <a:pt x="4263490" y="3456941"/>
                  <a:pt x="4272976" y="3508667"/>
                  <a:pt x="4279808" y="3559908"/>
                </a:cubicBezTo>
                <a:cubicBezTo>
                  <a:pt x="4281602" y="3573365"/>
                  <a:pt x="4283088" y="3588946"/>
                  <a:pt x="4292687" y="3598545"/>
                </a:cubicBezTo>
                <a:cubicBezTo>
                  <a:pt x="4310387" y="3616245"/>
                  <a:pt x="4335041" y="3625313"/>
                  <a:pt x="4357081" y="3637181"/>
                </a:cubicBezTo>
                <a:cubicBezTo>
                  <a:pt x="4595220" y="3765410"/>
                  <a:pt x="4367877" y="3647670"/>
                  <a:pt x="4511628" y="3701576"/>
                </a:cubicBezTo>
                <a:cubicBezTo>
                  <a:pt x="4633504" y="3747279"/>
                  <a:pt x="4486416" y="3711987"/>
                  <a:pt x="4627537" y="3740212"/>
                </a:cubicBezTo>
                <a:cubicBezTo>
                  <a:pt x="4722715" y="3835390"/>
                  <a:pt x="4598963" y="3725926"/>
                  <a:pt x="4730568" y="3791728"/>
                </a:cubicBezTo>
                <a:cubicBezTo>
                  <a:pt x="4755360" y="3804124"/>
                  <a:pt x="4780170" y="3846811"/>
                  <a:pt x="4794963" y="3869001"/>
                </a:cubicBezTo>
                <a:cubicBezTo>
                  <a:pt x="4786377" y="4040719"/>
                  <a:pt x="4797471" y="4214563"/>
                  <a:pt x="4769205" y="4384156"/>
                </a:cubicBezTo>
                <a:cubicBezTo>
                  <a:pt x="4758159" y="4450429"/>
                  <a:pt x="4762470" y="4449337"/>
                  <a:pt x="4743447" y="4500066"/>
                </a:cubicBezTo>
                <a:cubicBezTo>
                  <a:pt x="4735330" y="4521712"/>
                  <a:pt x="4732735" y="4546907"/>
                  <a:pt x="4717690" y="4564460"/>
                </a:cubicBezTo>
                <a:cubicBezTo>
                  <a:pt x="4705196" y="4579037"/>
                  <a:pt x="4683346" y="4581632"/>
                  <a:pt x="4666174" y="4590218"/>
                </a:cubicBezTo>
                <a:cubicBezTo>
                  <a:pt x="4653423" y="4628470"/>
                  <a:pt x="4645271" y="4675516"/>
                  <a:pt x="4614659" y="4706128"/>
                </a:cubicBezTo>
                <a:cubicBezTo>
                  <a:pt x="4603714" y="4717073"/>
                  <a:pt x="4587913" y="4721976"/>
                  <a:pt x="4576022" y="4731885"/>
                </a:cubicBezTo>
                <a:cubicBezTo>
                  <a:pt x="4531571" y="4768927"/>
                  <a:pt x="4525216" y="4800335"/>
                  <a:pt x="4460112" y="4822037"/>
                </a:cubicBezTo>
                <a:cubicBezTo>
                  <a:pt x="4294339" y="4877295"/>
                  <a:pt x="4464071" y="4824267"/>
                  <a:pt x="4318445" y="4860674"/>
                </a:cubicBezTo>
                <a:cubicBezTo>
                  <a:pt x="4238543" y="4880650"/>
                  <a:pt x="4326172" y="4870609"/>
                  <a:pt x="4215414" y="4886432"/>
                </a:cubicBezTo>
                <a:cubicBezTo>
                  <a:pt x="4176930" y="4891930"/>
                  <a:pt x="4137948" y="4893544"/>
                  <a:pt x="4099504" y="4899311"/>
                </a:cubicBezTo>
                <a:cubicBezTo>
                  <a:pt x="4052038" y="4906431"/>
                  <a:pt x="4004557" y="4914075"/>
                  <a:pt x="3957836" y="4925068"/>
                </a:cubicBezTo>
                <a:cubicBezTo>
                  <a:pt x="3931407" y="4931287"/>
                  <a:pt x="3906321" y="4942240"/>
                  <a:pt x="3880563" y="4950826"/>
                </a:cubicBezTo>
                <a:lnTo>
                  <a:pt x="3841926" y="4963705"/>
                </a:lnTo>
                <a:cubicBezTo>
                  <a:pt x="3824754" y="4955119"/>
                  <a:pt x="3809417" y="4935232"/>
                  <a:pt x="3790411" y="4937947"/>
                </a:cubicBezTo>
                <a:cubicBezTo>
                  <a:pt x="3772380" y="4940523"/>
                  <a:pt x="3766929" y="4966481"/>
                  <a:pt x="3751774" y="4976584"/>
                </a:cubicBezTo>
                <a:cubicBezTo>
                  <a:pt x="3734802" y="4987899"/>
                  <a:pt x="3658032" y="5000484"/>
                  <a:pt x="3648743" y="5002342"/>
                </a:cubicBezTo>
                <a:cubicBezTo>
                  <a:pt x="3625751" y="5017669"/>
                  <a:pt x="3584731" y="5047322"/>
                  <a:pt x="3558591" y="5053857"/>
                </a:cubicBezTo>
                <a:cubicBezTo>
                  <a:pt x="3525013" y="5062251"/>
                  <a:pt x="3489904" y="5062443"/>
                  <a:pt x="3455560" y="5066736"/>
                </a:cubicBezTo>
                <a:cubicBezTo>
                  <a:pt x="3324985" y="5153786"/>
                  <a:pt x="3450206" y="5079997"/>
                  <a:pt x="3094952" y="5105373"/>
                </a:cubicBezTo>
                <a:cubicBezTo>
                  <a:pt x="3081411" y="5106340"/>
                  <a:pt x="3069368" y="5114523"/>
                  <a:pt x="3056315" y="5118252"/>
                </a:cubicBezTo>
                <a:cubicBezTo>
                  <a:pt x="3039296" y="5123115"/>
                  <a:pt x="3022420" y="5129452"/>
                  <a:pt x="3004799" y="5131130"/>
                </a:cubicBezTo>
                <a:cubicBezTo>
                  <a:pt x="2932022" y="5138061"/>
                  <a:pt x="2858839" y="5139716"/>
                  <a:pt x="2785859" y="5144009"/>
                </a:cubicBezTo>
                <a:lnTo>
                  <a:pt x="2721464" y="5156888"/>
                </a:lnTo>
                <a:cubicBezTo>
                  <a:pt x="2695772" y="5161559"/>
                  <a:pt x="2669203" y="5162263"/>
                  <a:pt x="2644191" y="5169767"/>
                </a:cubicBezTo>
                <a:cubicBezTo>
                  <a:pt x="2625802" y="5175284"/>
                  <a:pt x="2610652" y="5188784"/>
                  <a:pt x="2592676" y="5195525"/>
                </a:cubicBezTo>
                <a:cubicBezTo>
                  <a:pt x="2576103" y="5201740"/>
                  <a:pt x="2558332" y="5204111"/>
                  <a:pt x="2541160" y="5208404"/>
                </a:cubicBezTo>
                <a:cubicBezTo>
                  <a:pt x="2444155" y="5273072"/>
                  <a:pt x="2567444" y="5197138"/>
                  <a:pt x="2451008" y="5247040"/>
                </a:cubicBezTo>
                <a:cubicBezTo>
                  <a:pt x="2334940" y="5296784"/>
                  <a:pt x="2511294" y="5253013"/>
                  <a:pt x="2347977" y="5285677"/>
                </a:cubicBezTo>
                <a:cubicBezTo>
                  <a:pt x="2214895" y="5281384"/>
                  <a:pt x="2081653" y="5280617"/>
                  <a:pt x="1948732" y="5272798"/>
                </a:cubicBezTo>
                <a:cubicBezTo>
                  <a:pt x="1904898" y="5270219"/>
                  <a:pt x="1903486" y="5247972"/>
                  <a:pt x="1871459" y="5221283"/>
                </a:cubicBezTo>
                <a:cubicBezTo>
                  <a:pt x="1844153" y="5198528"/>
                  <a:pt x="1812798" y="5185513"/>
                  <a:pt x="1781306" y="5169767"/>
                </a:cubicBezTo>
                <a:cubicBezTo>
                  <a:pt x="1772720" y="5152595"/>
                  <a:pt x="1758264" y="5137258"/>
                  <a:pt x="1755549" y="5118252"/>
                </a:cubicBezTo>
                <a:cubicBezTo>
                  <a:pt x="1753629" y="5104813"/>
                  <a:pt x="1772721" y="5092494"/>
                  <a:pt x="1768428" y="5079615"/>
                </a:cubicBezTo>
                <a:cubicBezTo>
                  <a:pt x="1762668" y="5062336"/>
                  <a:pt x="1741451" y="5054970"/>
                  <a:pt x="1729791" y="5040978"/>
                </a:cubicBezTo>
                <a:cubicBezTo>
                  <a:pt x="1719882" y="5029087"/>
                  <a:pt x="1715924" y="5012251"/>
                  <a:pt x="1704033" y="5002342"/>
                </a:cubicBezTo>
                <a:cubicBezTo>
                  <a:pt x="1689284" y="4990051"/>
                  <a:pt x="1669187" y="4986109"/>
                  <a:pt x="1652518" y="4976584"/>
                </a:cubicBezTo>
                <a:cubicBezTo>
                  <a:pt x="1639079" y="4968904"/>
                  <a:pt x="1628026" y="4957113"/>
                  <a:pt x="1613881" y="4950826"/>
                </a:cubicBezTo>
                <a:cubicBezTo>
                  <a:pt x="1468284" y="4886116"/>
                  <a:pt x="1307820" y="4917442"/>
                  <a:pt x="1150242" y="4912190"/>
                </a:cubicBezTo>
                <a:cubicBezTo>
                  <a:pt x="1120562" y="4907243"/>
                  <a:pt x="1066038" y="4902285"/>
                  <a:pt x="1034332" y="4886432"/>
                </a:cubicBezTo>
                <a:cubicBezTo>
                  <a:pt x="1007079" y="4872805"/>
                  <a:pt x="967525" y="4836627"/>
                  <a:pt x="944180" y="4822037"/>
                </a:cubicBezTo>
                <a:cubicBezTo>
                  <a:pt x="927899" y="4811862"/>
                  <a:pt x="909836" y="4804866"/>
                  <a:pt x="892664" y="4796280"/>
                </a:cubicBezTo>
                <a:cubicBezTo>
                  <a:pt x="856305" y="4759920"/>
                  <a:pt x="828108" y="4726670"/>
                  <a:pt x="776754" y="4706128"/>
                </a:cubicBezTo>
                <a:cubicBezTo>
                  <a:pt x="701086" y="4675860"/>
                  <a:pt x="757436" y="4695395"/>
                  <a:pt x="725239" y="4654612"/>
                </a:cubicBezTo>
                <a:close/>
              </a:path>
            </a:pathLst>
          </a:custGeom>
          <a:ln/>
          <a:effectLst>
            <a:outerShdw blurRad="1905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9" name="Rounded Rectangle 18"/>
          <p:cNvSpPr/>
          <p:nvPr/>
        </p:nvSpPr>
        <p:spPr>
          <a:xfrm>
            <a:off x="442450" y="1380385"/>
            <a:ext cx="1800225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bg1"/>
                </a:solidFill>
              </a:rPr>
              <a:t>Was </a:t>
            </a:r>
            <a:r>
              <a:rPr lang="de-DE" dirty="0" smtClean="0">
                <a:solidFill>
                  <a:schemeClr val="bg1"/>
                </a:solidFill>
              </a:rPr>
              <a:t>wir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sehen ...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ounded Rectangle 19"/>
          <p:cNvSpPr/>
          <p:nvPr/>
        </p:nvSpPr>
        <p:spPr>
          <a:xfrm>
            <a:off x="442450" y="3056965"/>
            <a:ext cx="1800225" cy="647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bg1"/>
                </a:solidFill>
              </a:rPr>
              <a:t>Was wir nicht </a:t>
            </a:r>
            <a:r>
              <a:rPr lang="de-DE" dirty="0" smtClean="0">
                <a:solidFill>
                  <a:schemeClr val="bg1"/>
                </a:solidFill>
              </a:rPr>
              <a:t>sehen …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5375065" y="1380385"/>
            <a:ext cx="3311525" cy="863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pc="-50" dirty="0" smtClean="0">
                <a:solidFill>
                  <a:schemeClr val="bg1"/>
                </a:solidFill>
              </a:rPr>
              <a:t>Das Verhalten, </a:t>
            </a:r>
            <a:r>
              <a:rPr lang="de-DE" spc="-50" dirty="0" smtClean="0">
                <a:solidFill>
                  <a:schemeClr val="bg1"/>
                </a:solidFill>
              </a:rPr>
              <a:t>z. B</a:t>
            </a:r>
            <a:r>
              <a:rPr lang="de-DE" spc="-50" dirty="0" smtClean="0">
                <a:solidFill>
                  <a:schemeClr val="bg1"/>
                </a:solidFill>
              </a:rPr>
              <a:t>. schreien / </a:t>
            </a:r>
            <a:r>
              <a:rPr lang="de-DE" dirty="0" smtClean="0">
                <a:solidFill>
                  <a:schemeClr val="bg1"/>
                </a:solidFill>
              </a:rPr>
              <a:t>(weg)laufen / Widerstand bei der </a:t>
            </a:r>
            <a:r>
              <a:rPr lang="de-DE" dirty="0" smtClean="0">
                <a:solidFill>
                  <a:schemeClr val="bg1"/>
                </a:solidFill>
              </a:rPr>
              <a:t>Pflege …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805232" y="5988525"/>
            <a:ext cx="297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smtClean="0">
                <a:latin typeface="+mj-lt"/>
              </a:rPr>
              <a:t>(Übernommen von: </a:t>
            </a:r>
            <a:r>
              <a:rPr lang="de-DE" sz="1400" dirty="0" smtClean="0">
                <a:latin typeface="+mj-lt"/>
              </a:rPr>
              <a:t>James, 2011) </a:t>
            </a:r>
            <a:endParaRPr lang="de-DE" sz="1400" dirty="0">
              <a:latin typeface="+mj-lt"/>
            </a:endParaRPr>
          </a:p>
        </p:txBody>
      </p:sp>
      <p:sp>
        <p:nvSpPr>
          <p:cNvPr id="8" name="Freeform 13"/>
          <p:cNvSpPr/>
          <p:nvPr/>
        </p:nvSpPr>
        <p:spPr>
          <a:xfrm>
            <a:off x="406590" y="2381095"/>
            <a:ext cx="8280000" cy="346075"/>
          </a:xfrm>
          <a:custGeom>
            <a:avLst/>
            <a:gdLst>
              <a:gd name="connsiteX0" fmla="*/ 0 w 9144000"/>
              <a:gd name="connsiteY0" fmla="*/ 324118 h 345583"/>
              <a:gd name="connsiteX1" fmla="*/ 618186 w 9144000"/>
              <a:gd name="connsiteY1" fmla="*/ 79419 h 345583"/>
              <a:gd name="connsiteX2" fmla="*/ 1275008 w 9144000"/>
              <a:gd name="connsiteY2" fmla="*/ 336997 h 345583"/>
              <a:gd name="connsiteX3" fmla="*/ 1893194 w 9144000"/>
              <a:gd name="connsiteY3" fmla="*/ 130935 h 345583"/>
              <a:gd name="connsiteX4" fmla="*/ 2485623 w 9144000"/>
              <a:gd name="connsiteY4" fmla="*/ 324118 h 345583"/>
              <a:gd name="connsiteX5" fmla="*/ 3103808 w 9144000"/>
              <a:gd name="connsiteY5" fmla="*/ 156693 h 345583"/>
              <a:gd name="connsiteX6" fmla="*/ 3709115 w 9144000"/>
              <a:gd name="connsiteY6" fmla="*/ 324118 h 345583"/>
              <a:gd name="connsiteX7" fmla="*/ 4262907 w 9144000"/>
              <a:gd name="connsiteY7" fmla="*/ 143814 h 345583"/>
              <a:gd name="connsiteX8" fmla="*/ 4829577 w 9144000"/>
              <a:gd name="connsiteY8" fmla="*/ 272603 h 345583"/>
              <a:gd name="connsiteX9" fmla="*/ 5434885 w 9144000"/>
              <a:gd name="connsiteY9" fmla="*/ 92298 h 345583"/>
              <a:gd name="connsiteX10" fmla="*/ 6078828 w 9144000"/>
              <a:gd name="connsiteY10" fmla="*/ 221087 h 345583"/>
              <a:gd name="connsiteX11" fmla="*/ 6632620 w 9144000"/>
              <a:gd name="connsiteY11" fmla="*/ 53662 h 345583"/>
              <a:gd name="connsiteX12" fmla="*/ 7160654 w 9144000"/>
              <a:gd name="connsiteY12" fmla="*/ 259724 h 345583"/>
              <a:gd name="connsiteX13" fmla="*/ 7727324 w 9144000"/>
              <a:gd name="connsiteY13" fmla="*/ 79419 h 345583"/>
              <a:gd name="connsiteX14" fmla="*/ 8293994 w 9144000"/>
              <a:gd name="connsiteY14" fmla="*/ 221087 h 345583"/>
              <a:gd name="connsiteX15" fmla="*/ 8847786 w 9144000"/>
              <a:gd name="connsiteY15" fmla="*/ 15025 h 345583"/>
              <a:gd name="connsiteX16" fmla="*/ 9144000 w 9144000"/>
              <a:gd name="connsiteY16" fmla="*/ 130935 h 34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4000" h="345583">
                <a:moveTo>
                  <a:pt x="0" y="324118"/>
                </a:moveTo>
                <a:cubicBezTo>
                  <a:pt x="202842" y="200695"/>
                  <a:pt x="405685" y="77273"/>
                  <a:pt x="618186" y="79419"/>
                </a:cubicBezTo>
                <a:cubicBezTo>
                  <a:pt x="830687" y="81565"/>
                  <a:pt x="1062507" y="328411"/>
                  <a:pt x="1275008" y="336997"/>
                </a:cubicBezTo>
                <a:cubicBezTo>
                  <a:pt x="1487509" y="345583"/>
                  <a:pt x="1691425" y="133081"/>
                  <a:pt x="1893194" y="130935"/>
                </a:cubicBezTo>
                <a:cubicBezTo>
                  <a:pt x="2094963" y="128789"/>
                  <a:pt x="2283854" y="319825"/>
                  <a:pt x="2485623" y="324118"/>
                </a:cubicBezTo>
                <a:cubicBezTo>
                  <a:pt x="2687392" y="328411"/>
                  <a:pt x="2899893" y="156693"/>
                  <a:pt x="3103808" y="156693"/>
                </a:cubicBezTo>
                <a:cubicBezTo>
                  <a:pt x="3307723" y="156693"/>
                  <a:pt x="3515932" y="326264"/>
                  <a:pt x="3709115" y="324118"/>
                </a:cubicBezTo>
                <a:cubicBezTo>
                  <a:pt x="3902298" y="321972"/>
                  <a:pt x="4076163" y="152400"/>
                  <a:pt x="4262907" y="143814"/>
                </a:cubicBezTo>
                <a:cubicBezTo>
                  <a:pt x="4449651" y="135228"/>
                  <a:pt x="4634247" y="281189"/>
                  <a:pt x="4829577" y="272603"/>
                </a:cubicBezTo>
                <a:cubicBezTo>
                  <a:pt x="5024907" y="264017"/>
                  <a:pt x="5226677" y="100884"/>
                  <a:pt x="5434885" y="92298"/>
                </a:cubicBezTo>
                <a:cubicBezTo>
                  <a:pt x="5643093" y="83712"/>
                  <a:pt x="5879206" y="227526"/>
                  <a:pt x="6078828" y="221087"/>
                </a:cubicBezTo>
                <a:cubicBezTo>
                  <a:pt x="6278450" y="214648"/>
                  <a:pt x="6452316" y="47223"/>
                  <a:pt x="6632620" y="53662"/>
                </a:cubicBezTo>
                <a:cubicBezTo>
                  <a:pt x="6812924" y="60101"/>
                  <a:pt x="6978203" y="255431"/>
                  <a:pt x="7160654" y="259724"/>
                </a:cubicBezTo>
                <a:cubicBezTo>
                  <a:pt x="7343105" y="264017"/>
                  <a:pt x="7538434" y="85859"/>
                  <a:pt x="7727324" y="79419"/>
                </a:cubicBezTo>
                <a:cubicBezTo>
                  <a:pt x="7916214" y="72980"/>
                  <a:pt x="8107250" y="231819"/>
                  <a:pt x="8293994" y="221087"/>
                </a:cubicBezTo>
                <a:cubicBezTo>
                  <a:pt x="8480738" y="210355"/>
                  <a:pt x="8706118" y="30050"/>
                  <a:pt x="8847786" y="15025"/>
                </a:cubicBezTo>
                <a:cubicBezTo>
                  <a:pt x="8989454" y="0"/>
                  <a:pt x="9066727" y="65467"/>
                  <a:pt x="9144000" y="130935"/>
                </a:cubicBezTo>
              </a:path>
            </a:pathLst>
          </a:custGeom>
          <a:ln w="762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72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617694" y="2581836"/>
            <a:ext cx="3792070" cy="3301965"/>
            <a:chOff x="2195736" y="1917618"/>
            <a:chExt cx="4968552" cy="3838023"/>
          </a:xfrm>
        </p:grpSpPr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3851920" y="5445224"/>
              <a:ext cx="1944687" cy="31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Delir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3203849" y="3893244"/>
              <a:ext cx="1079500" cy="31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Angst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2268539" y="3491716"/>
              <a:ext cx="1871662" cy="31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Sehschwächen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2268539" y="4292600"/>
              <a:ext cx="1295400" cy="51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Geistige Probleme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3565177" y="2340328"/>
              <a:ext cx="3167063" cy="51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Nebenwirkungen</a:t>
              </a:r>
              <a:br>
                <a:rPr lang="de-DE" sz="1400" dirty="0" smtClean="0">
                  <a:latin typeface="+mn-lt"/>
                </a:rPr>
              </a:br>
              <a:r>
                <a:rPr lang="de-DE" sz="1400" dirty="0" smtClean="0">
                  <a:latin typeface="+mn-lt"/>
                </a:rPr>
                <a:t>von Medikamenten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18" name="TextBox 23"/>
            <p:cNvSpPr txBox="1">
              <a:spLocks noChangeArrowheads="1"/>
            </p:cNvSpPr>
            <p:nvPr/>
          </p:nvSpPr>
          <p:spPr bwMode="auto">
            <a:xfrm>
              <a:off x="4716364" y="3381573"/>
              <a:ext cx="2447924" cy="71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Bedürfnis nach emotionaler Unterstützung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19" name="TextBox 24"/>
            <p:cNvSpPr txBox="1">
              <a:spLocks noChangeArrowheads="1"/>
            </p:cNvSpPr>
            <p:nvPr/>
          </p:nvSpPr>
          <p:spPr bwMode="auto">
            <a:xfrm>
              <a:off x="2916237" y="5013325"/>
              <a:ext cx="2447924" cy="31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Langeweile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2195736" y="2916392"/>
              <a:ext cx="3598862" cy="51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Unterschiedliche Wahrnehmung der Realität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21" name="TextBox 26"/>
            <p:cNvSpPr txBox="1">
              <a:spLocks noChangeArrowheads="1"/>
            </p:cNvSpPr>
            <p:nvPr/>
          </p:nvSpPr>
          <p:spPr bwMode="auto">
            <a:xfrm>
              <a:off x="5436096" y="5075892"/>
              <a:ext cx="936104" cy="31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Furcht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22" name="TextBox 27"/>
            <p:cNvSpPr txBox="1">
              <a:spLocks noChangeArrowheads="1"/>
            </p:cNvSpPr>
            <p:nvPr/>
          </p:nvSpPr>
          <p:spPr bwMode="auto">
            <a:xfrm>
              <a:off x="4384326" y="1917618"/>
              <a:ext cx="1546644" cy="307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DE" sz="1400" dirty="0" smtClean="0">
                  <a:latin typeface="+mn-lt"/>
                </a:rPr>
                <a:t>Verwirrung 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23" name="TextBox 28"/>
            <p:cNvSpPr txBox="1">
              <a:spLocks noChangeArrowheads="1"/>
            </p:cNvSpPr>
            <p:nvPr/>
          </p:nvSpPr>
          <p:spPr bwMode="auto">
            <a:xfrm>
              <a:off x="4189505" y="4161854"/>
              <a:ext cx="2736304" cy="91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dirty="0">
                  <a:latin typeface="+mn-lt"/>
                </a:rPr>
                <a:t>Körperliche Bedürfnisse </a:t>
              </a:r>
              <a:r>
                <a:rPr lang="de-DE" sz="1400" dirty="0" smtClean="0">
                  <a:latin typeface="+mn-lt"/>
                </a:rPr>
                <a:t>wie Durst</a:t>
              </a:r>
              <a:r>
                <a:rPr lang="de-DE" sz="1400" dirty="0">
                  <a:latin typeface="+mn-lt"/>
                </a:rPr>
                <a:t>, Hunger, Harn- oder Stuhldrang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4"/>
            <a:ext cx="8208963" cy="46440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Fallbeispiel 1</a:t>
            </a:r>
          </a:p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de-DE" sz="3200" dirty="0" smtClean="0">
              <a:solidFill>
                <a:schemeClr val="bg1"/>
              </a:solidFill>
              <a:cs typeface="Arial" charset="0"/>
            </a:endParaRPr>
          </a:p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Frau Wilhelm</a:t>
            </a:r>
          </a:p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de-DE" sz="3200" dirty="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442450" y="1380385"/>
            <a:ext cx="8208963" cy="189173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Sylvia Wilhelm ist eine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73-jährige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gebürtige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Jamaikanerin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.  Sie hat die Diagnose Demenz und war vier Tage vorher mit einer Lungenentzündung aus einem Altenheim aufgenommen worden.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Frau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Wilhelm reagiert gut auf die Antibiose und erhält Sauerstoff per Nasensonde, ist aber ständig „auf der Flucht“.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Frau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Wilhelm geht auf der Station herum, bekommt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Luftnot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und wird desorientiert.</a:t>
            </a:r>
            <a:br>
              <a:rPr lang="de-DE" sz="1600" dirty="0" smtClean="0">
                <a:solidFill>
                  <a:schemeClr val="bg1"/>
                </a:solidFill>
                <a:cs typeface="Arial" charset="0"/>
              </a:rPr>
            </a:b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Eine Tages verlässt sie die Station und wird „verloren“ im Keller des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Krankenhauses 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aufgefunden.</a:t>
            </a:r>
            <a:endParaRPr lang="de-DE" sz="3600" dirty="0" smtClean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" name="Gruppieren 13"/>
          <p:cNvGrpSpPr/>
          <p:nvPr/>
        </p:nvGrpSpPr>
        <p:grpSpPr>
          <a:xfrm>
            <a:off x="442450" y="3388659"/>
            <a:ext cx="8208963" cy="2761129"/>
            <a:chOff x="684213" y="3068638"/>
            <a:chExt cx="7848600" cy="3455987"/>
          </a:xfrm>
        </p:grpSpPr>
        <p:sp>
          <p:nvSpPr>
            <p:cNvPr id="11" name="Rounded Rectangle 3"/>
            <p:cNvSpPr/>
            <p:nvPr/>
          </p:nvSpPr>
          <p:spPr>
            <a:xfrm>
              <a:off x="684213" y="3068638"/>
              <a:ext cx="2559739" cy="34559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1200"/>
                </a:spcAft>
              </a:pPr>
              <a:r>
                <a:rPr lang="de-DE" sz="1600" b="1" dirty="0" smtClean="0">
                  <a:solidFill>
                    <a:srgbClr val="17375E"/>
                  </a:solidFill>
                  <a:cs typeface="Arial" charset="0"/>
                </a:rPr>
                <a:t>Mögliche körperliche Faktoren?</a:t>
              </a: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</p:txBody>
        </p:sp>
        <p:sp>
          <p:nvSpPr>
            <p:cNvPr id="12" name="Rounded Rectangle 5"/>
            <p:cNvSpPr/>
            <p:nvPr/>
          </p:nvSpPr>
          <p:spPr>
            <a:xfrm>
              <a:off x="3389663" y="3068638"/>
              <a:ext cx="2443795" cy="34559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1200"/>
                </a:spcAft>
              </a:pPr>
              <a:r>
                <a:rPr lang="de-DE" sz="1600" b="1" dirty="0" smtClean="0">
                  <a:solidFill>
                    <a:srgbClr val="17375E"/>
                  </a:solidFill>
                  <a:cs typeface="Arial" charset="0"/>
                </a:rPr>
                <a:t>Mögliche psychische Faktoren?</a:t>
              </a: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endParaRPr 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ounded Rectangle 6"/>
            <p:cNvSpPr/>
            <p:nvPr/>
          </p:nvSpPr>
          <p:spPr>
            <a:xfrm>
              <a:off x="5969584" y="3068638"/>
              <a:ext cx="2563229" cy="34559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 smtClean="0">
                <a:solidFill>
                  <a:srgbClr val="FFFFFF"/>
                </a:solidFill>
                <a:cs typeface="Arial" charset="0"/>
              </a:endParaRPr>
            </a:p>
            <a:p>
              <a:pPr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r>
                <a:rPr lang="de-DE" sz="1600" b="1" dirty="0" smtClean="0">
                  <a:solidFill>
                    <a:srgbClr val="17375E"/>
                  </a:solidFill>
                  <a:cs typeface="Arial" charset="0"/>
                </a:rPr>
                <a:t>Mögliche soziale Faktoren?</a:t>
              </a: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 smtClean="0">
                <a:solidFill>
                  <a:srgbClr val="17375E"/>
                </a:solidFill>
                <a:cs typeface="Arial" charset="0"/>
              </a:endParaRPr>
            </a:p>
            <a:p>
              <a:pPr>
                <a:spcAft>
                  <a:spcPts val="1200"/>
                </a:spcAft>
                <a:defRPr/>
              </a:pPr>
              <a:endParaRPr lang="de-DE" sz="1600" b="1" dirty="0">
                <a:solidFill>
                  <a:srgbClr val="17375E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9" name="Rounded Rectangle 1"/>
          <p:cNvSpPr/>
          <p:nvPr/>
        </p:nvSpPr>
        <p:spPr>
          <a:xfrm>
            <a:off x="442450" y="1380385"/>
            <a:ext cx="8208963" cy="114766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r>
              <a:rPr lang="de-DE" sz="3200" dirty="0" smtClean="0">
                <a:solidFill>
                  <a:schemeClr val="bg1"/>
                </a:solidFill>
                <a:cs typeface="Arial" charset="0"/>
              </a:rPr>
              <a:t>Zusätzliche Informationen</a:t>
            </a:r>
          </a:p>
        </p:txBody>
      </p:sp>
      <p:sp>
        <p:nvSpPr>
          <p:cNvPr id="10" name="Rounded Rectangle 3"/>
          <p:cNvSpPr/>
          <p:nvPr/>
        </p:nvSpPr>
        <p:spPr>
          <a:xfrm>
            <a:off x="442449" y="2635624"/>
            <a:ext cx="3991575" cy="17133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dirty="0" smtClean="0">
              <a:solidFill>
                <a:srgbClr val="17375E"/>
              </a:solidFill>
              <a:cs typeface="Arial" charset="0"/>
            </a:endParaRPr>
          </a:p>
          <a:p>
            <a:pPr>
              <a:defRPr/>
            </a:pPr>
            <a:r>
              <a:rPr lang="de-DE" sz="2000" b="1" dirty="0" smtClean="0">
                <a:solidFill>
                  <a:srgbClr val="17375E"/>
                </a:solidFill>
                <a:cs typeface="Arial" charset="0"/>
              </a:rPr>
              <a:t>Gesundheit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Trägt Zahnersatz und eine Brille für die Fernsicht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Die körperliche Gesundheit erholt sich nach der Krankheit</a:t>
            </a:r>
          </a:p>
          <a:p>
            <a:pPr>
              <a:defRPr/>
            </a:pPr>
            <a:endParaRPr lang="de-DE" dirty="0">
              <a:solidFill>
                <a:srgbClr val="17375E"/>
              </a:solidFill>
              <a:cs typeface="Arial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4659837" y="2635624"/>
            <a:ext cx="3991575" cy="1713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 dirty="0" smtClean="0">
                <a:solidFill>
                  <a:srgbClr val="17375E"/>
                </a:solidFill>
                <a:cs typeface="Arial" charset="0"/>
              </a:rPr>
              <a:t>Sozial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Sie bekommt jeden Abend Besuch von ihrer Tochter Angela und von Freunden aus der Kirchengemeinde</a:t>
            </a:r>
          </a:p>
          <a:p>
            <a:pPr>
              <a:defRPr/>
            </a:pPr>
            <a:endParaRPr lang="de-DE" dirty="0">
              <a:solidFill>
                <a:srgbClr val="17375E"/>
              </a:solidFill>
              <a:cs typeface="Arial" charset="0"/>
            </a:endParaRPr>
          </a:p>
        </p:txBody>
      </p:sp>
      <p:sp>
        <p:nvSpPr>
          <p:cNvPr id="15" name="Rounded Rectangle 5"/>
          <p:cNvSpPr/>
          <p:nvPr/>
        </p:nvSpPr>
        <p:spPr>
          <a:xfrm>
            <a:off x="442449" y="4546637"/>
            <a:ext cx="3991575" cy="164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 dirty="0" smtClean="0">
                <a:solidFill>
                  <a:srgbClr val="17375E"/>
                </a:solidFill>
                <a:cs typeface="Arial" charset="0"/>
              </a:rPr>
              <a:t>Psychisch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Sie regt sich auf, wenn ihr das Gehen verwehrt wird und sie wieder ins Bett gebracht </a:t>
            </a: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wird</a:t>
            </a:r>
            <a:endParaRPr lang="de-DE" sz="1600" dirty="0" smtClean="0">
              <a:solidFill>
                <a:srgbClr val="17375E"/>
              </a:solidFill>
              <a:cs typeface="Arial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srgbClr val="17375E"/>
                </a:solidFill>
                <a:cs typeface="Arial" charset="0"/>
              </a:rPr>
              <a:t>Sie fragt oft nach Angela oder Edna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4659837" y="4546637"/>
            <a:ext cx="3991575" cy="164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de-DE" sz="2000" b="1" dirty="0" smtClean="0">
                <a:solidFill>
                  <a:srgbClr val="170E83"/>
                </a:solidFill>
                <a:cs typeface="Arial" charset="0"/>
              </a:rPr>
              <a:t>LERN VON MIR</a:t>
            </a:r>
          </a:p>
          <a:p>
            <a:pPr>
              <a:defRPr/>
            </a:pPr>
            <a:r>
              <a:rPr lang="de-DE" dirty="0" smtClean="0">
                <a:solidFill>
                  <a:schemeClr val="bg1"/>
                </a:solidFill>
                <a:cs typeface="Arial" charset="0"/>
              </a:rPr>
              <a:t>Angela gibt Informationen über ihre Mutter weiter auf der „Lern von </a:t>
            </a:r>
            <a:r>
              <a:rPr lang="de-DE" dirty="0" smtClean="0">
                <a:solidFill>
                  <a:schemeClr val="bg1"/>
                </a:solidFill>
                <a:cs typeface="Arial" charset="0"/>
              </a:rPr>
              <a:t>mir“-Karte </a:t>
            </a:r>
            <a:r>
              <a:rPr lang="de-DE" dirty="0" smtClean="0">
                <a:solidFill>
                  <a:schemeClr val="bg1"/>
                </a:solidFill>
                <a:cs typeface="Arial" charset="0"/>
              </a:rPr>
              <a:t>…</a:t>
            </a:r>
          </a:p>
          <a:p>
            <a:pPr>
              <a:defRPr/>
            </a:pPr>
            <a:endParaRPr lang="de-DE" sz="1050" dirty="0">
              <a:solidFill>
                <a:srgbClr val="17375E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4" grpId="0" build="allAtOnce" animBg="1"/>
      <p:bldP spid="15" grpId="0" build="allAtOnce" animBg="1"/>
      <p:bldP spid="1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1200"/>
              </a:spcAft>
              <a:defRPr/>
            </a:pP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902" y="1380385"/>
            <a:ext cx="6595931" cy="46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2868706" y="5280212"/>
            <a:ext cx="1667435" cy="322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940424" y="3325906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70E83"/>
                </a:solidFill>
                <a:latin typeface="Freestyle Script" pitchFamily="66" charset="0"/>
              </a:rPr>
              <a:t>Sylvia Wilhelm</a:t>
            </a:r>
            <a:endParaRPr lang="de-DE" sz="2800" b="1" dirty="0">
              <a:solidFill>
                <a:srgbClr val="170E83"/>
              </a:solidFill>
              <a:latin typeface="Freestyle Script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01784" y="4232392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70E83"/>
                </a:solidFill>
                <a:latin typeface="Freestyle Script" pitchFamily="66" charset="0"/>
              </a:rPr>
              <a:t>Frau </a:t>
            </a:r>
            <a:r>
              <a:rPr lang="de-DE" sz="2800" b="1" dirty="0" smtClean="0">
                <a:solidFill>
                  <a:srgbClr val="170E83"/>
                </a:solidFill>
                <a:latin typeface="Freestyle Script" pitchFamily="66" charset="0"/>
              </a:rPr>
              <a:t>Wilhelm</a:t>
            </a:r>
            <a:endParaRPr lang="de-DE" sz="2800" b="1" dirty="0">
              <a:solidFill>
                <a:srgbClr val="170E83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442450" y="1380385"/>
            <a:ext cx="8244000" cy="46440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spcAft>
                <a:spcPts val="1200"/>
              </a:spcAft>
              <a:defRPr/>
            </a:pP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506500" y="6446480"/>
            <a:ext cx="2133600" cy="411520"/>
          </a:xfrm>
        </p:spPr>
        <p:txBody>
          <a:bodyPr/>
          <a:lstStyle/>
          <a:p>
            <a:fld id="{479A3A90-E2CC-4F23-ABC5-A6AEF346287E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70320" y="388938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090175"/>
              </a:buClr>
              <a:defRPr/>
            </a:pPr>
            <a:r>
              <a:rPr lang="de-DE" sz="2800" b="1" kern="0" dirty="0">
                <a:solidFill>
                  <a:srgbClr val="170E83"/>
                </a:solidFill>
                <a:latin typeface="+mj-lt"/>
              </a:rPr>
              <a:t>„LERN VON MIR</a:t>
            </a:r>
            <a:r>
              <a:rPr lang="de-DE" sz="2800" b="1" kern="0" dirty="0" smtClean="0">
                <a:solidFill>
                  <a:srgbClr val="170E83"/>
                </a:solidFill>
                <a:latin typeface="+mj-lt"/>
              </a:rPr>
              <a:t>“  </a:t>
            </a:r>
            <a:r>
              <a:rPr lang="de-DE" sz="2800" b="1" kern="0" dirty="0" smtClean="0">
                <a:solidFill>
                  <a:srgbClr val="92D050"/>
                </a:solidFill>
                <a:latin typeface="+mj-lt"/>
              </a:rPr>
              <a:t>Modul 6</a:t>
            </a:r>
            <a:endParaRPr lang="de-DE" sz="2800" b="1" kern="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133" y="1380385"/>
            <a:ext cx="6595931" cy="46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2294965" y="1909483"/>
            <a:ext cx="1846729" cy="77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99293" y="1868990"/>
            <a:ext cx="2936646" cy="862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Ich bin in Kingston,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Jamaika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aufgewachsen und 1962 mit meiner jüngeren Schwester,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Edna,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nach England emigriert. Ich habe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seitdem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immer in Manchester gelebt. Ich habe viele Jahre in einer Textilfabrik gearbeitet und habe zwei Kinder, Angela und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Malcolm,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und fünf großartige Enkel.</a:t>
            </a:r>
            <a:endParaRPr lang="de-DE" sz="1400" dirty="0">
              <a:solidFill>
                <a:srgbClr val="170E83"/>
              </a:solidFill>
              <a:latin typeface="Freestyle Script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90363" y="3160021"/>
            <a:ext cx="2818682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Mein lieber Mann, Clifford, starb vor zwanzig Jahren, aber ich habe die Erinnerung an ihn bewahrt. Ich  vergöttere meine Kinder und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Enkelkinder,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aber ich weiß nicht immer ihre Namen. Meine Freunde aus der Kirche sind mir wichtig</a:t>
            </a:r>
            <a:endParaRPr lang="de-DE" sz="1400" dirty="0">
              <a:solidFill>
                <a:srgbClr val="170E83"/>
              </a:solidFill>
              <a:latin typeface="Freestyle Script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17258" y="4515316"/>
            <a:ext cx="2818681" cy="862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Ich mag die Gesellschaft meiner Kinder, die mir Freude bringen. Ich mag Blumen und Gärten und gestalte die Blumengestecke für unsere Kirche. Man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sagt,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ich hätte eine gute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Stimme,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und ich singe gerne. Angela bringt mich jeden Sonntag zur Kirche.</a:t>
            </a:r>
            <a:endParaRPr lang="de-DE" sz="1400" dirty="0">
              <a:solidFill>
                <a:srgbClr val="170E83"/>
              </a:solidFill>
              <a:latin typeface="Freestyle Script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88024" y="1824165"/>
            <a:ext cx="2849907" cy="695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Zum Frühstück esse ich Cornflakes und frisches Obst. In meinem Altenheim „Wiesenblick“ stehe ich um 6:30 auf und halte einen Mittagsschlaf nach dem Essen. An den meisten Tagen verbringe ich gerne etwas Zeit im Garten.</a:t>
            </a:r>
            <a:endParaRPr lang="de-DE" sz="1400" dirty="0">
              <a:solidFill>
                <a:srgbClr val="170E83"/>
              </a:solidFill>
              <a:latin typeface="Freestyle Script" pitchFamily="66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88024" y="2892210"/>
            <a:ext cx="2849907" cy="54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Angela ist eine große Unterstützung für mich, auch meine Freunde. Wenn ich traurig bin oder Trost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brauche,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bete ich manchmal.</a:t>
            </a:r>
            <a:endParaRPr lang="de-DE" sz="1400" dirty="0">
              <a:solidFill>
                <a:srgbClr val="170E83"/>
              </a:solidFill>
              <a:latin typeface="Freestyle Script" pitchFamily="66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60033" y="3943652"/>
            <a:ext cx="2777898" cy="54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Ich mag es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nicht,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wenn es laut ist, manchmal schreien Leute oder lachen so laut. Ich fühle mich verloren und bin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ängstlich,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wenn niemand da ist, den ich kenne.</a:t>
            </a:r>
            <a:endParaRPr lang="de-DE" sz="1400" dirty="0">
              <a:solidFill>
                <a:srgbClr val="170E83"/>
              </a:solidFill>
              <a:latin typeface="Freestyle Script" pitchFamily="66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788024" y="5003607"/>
            <a:ext cx="2849906" cy="393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Manchmal habe ich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Schwierigkeiten,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die Toilette zu 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finden,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und sorge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mich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nicht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rechtzeitig, </a:t>
            </a:r>
            <a:r>
              <a:rPr lang="de-DE" sz="1400" dirty="0" smtClean="0">
                <a:solidFill>
                  <a:srgbClr val="170E83"/>
                </a:solidFill>
                <a:latin typeface="Freestyle Script" pitchFamily="66" charset="0"/>
              </a:rPr>
              <a:t>dahin zu kommen.</a:t>
            </a:r>
            <a:endParaRPr lang="de-DE" sz="1400" dirty="0">
              <a:solidFill>
                <a:srgbClr val="170E83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2" grpId="0" build="allAtOnce" animBg="1"/>
      <p:bldP spid="14" grpId="0" build="allAtOnce" animBg="1"/>
      <p:bldP spid="15" grpId="0" build="allAtOnce" animBg="1"/>
      <p:bldP spid="16" grpId="0" build="allAtOnce" animBg="1"/>
    </p:bldLst>
  </p:timing>
</p:sld>
</file>

<file path=ppt/theme/theme1.xml><?xml version="1.0" encoding="utf-8"?>
<a:theme xmlns:a="http://schemas.openxmlformats.org/drawingml/2006/main" name="Ebene">
  <a:themeElements>
    <a:clrScheme name="Eben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Ebene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ben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1572</Words>
  <Application>Microsoft Office PowerPoint</Application>
  <PresentationFormat>Bildschirmpräsentation (4:3)</PresentationFormat>
  <Paragraphs>216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Ebene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vscheven</dc:creator>
  <cp:lastModifiedBy>Eickhoff</cp:lastModifiedBy>
  <cp:revision>230</cp:revision>
  <dcterms:modified xsi:type="dcterms:W3CDTF">2015-05-21T20:54:44Z</dcterms:modified>
</cp:coreProperties>
</file>